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5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6" r:id="rId6"/>
    <p:sldId id="264" r:id="rId7"/>
    <p:sldId id="258" r:id="rId8"/>
    <p:sldId id="259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8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5E46C1-8EAC-4C50-8BBF-DD9B9B32B1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65F5D-7ACF-4D3C-8030-CDFDCB0FD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41A70-3912-4AB9-AFD6-255783BA525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B0833-67D1-4ECC-9A85-F9763E8A8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7D5FE-CBD8-444C-9549-A6D672A2D3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5BC0-BB60-4F4F-BF4A-EB981E6CD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9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F07F-B36A-4ACE-AFA1-B088790A3DCB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0F04-66C2-4CA7-8D91-18E0ED4D5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B5AD7A-C5C4-4C43-84C4-C4EFEDE04A1E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156D-8AC6-4D89-AD76-AA04E1A572AE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0132-AB5D-4869-B4D0-0EC81BF2D313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83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ED07-AE53-4A3F-B94F-D50D39DDF47A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65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E4DC-8CC3-40F7-AFAB-2D5618CD43E2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8B3-F884-496A-B922-6908F924D223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9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8EE-49B6-4233-8759-4E40FC94B578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96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576C-13CB-47FC-9DD3-F88E195072A0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3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157-7C30-4A72-8C8B-B3CF061982AC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84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E04E-FA7C-4C39-B21C-AF65C6FE8E99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5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E6D-E688-4D3C-BD71-F3EF1631AFCD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363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9E7496-DA9E-410A-B706-7C0B07137B3A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776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770258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Lucky Golden Tree </a:t>
            </a:r>
            <a:br>
              <a:rPr lang="en-US" sz="5400" dirty="0" smtClean="0"/>
            </a:br>
            <a:r>
              <a:rPr lang="en-US" sz="3600" dirty="0" smtClean="0"/>
              <a:t>Public Roadmap V1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1" y="886869"/>
            <a:ext cx="1939638" cy="1939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000" y="438579"/>
            <a:ext cx="2950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/>
              <a:t>No: </a:t>
            </a:r>
            <a:r>
              <a:rPr lang="en-IN" sz="1100" dirty="0" smtClean="0"/>
              <a:t>2022/Roadmap/V1-pub</a:t>
            </a:r>
            <a:endParaRPr lang="en-IN" sz="1100" dirty="0" smtClean="0"/>
          </a:p>
          <a:p>
            <a:r>
              <a:rPr lang="en-IN" sz="1100" dirty="0" smtClean="0"/>
              <a:t>Release : 05/02/2022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9034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6" y="1403247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Lucky Golden Tree </a:t>
            </a:r>
            <a:br>
              <a:rPr lang="en-US" sz="5400" dirty="0" smtClean="0"/>
            </a:br>
            <a:r>
              <a:rPr lang="en-US" sz="3600" dirty="0" smtClean="0"/>
              <a:t>Public Roadmap V1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1865690" y="2929375"/>
            <a:ext cx="897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This public roadmap contains basic information regarding </a:t>
            </a:r>
            <a:r>
              <a:rPr lang="en-IN" b="1" dirty="0" smtClean="0"/>
              <a:t>The Lucky Golden Tree Project. </a:t>
            </a:r>
            <a:endParaRPr lang="en-IN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The time periods mentioned here are representative and can be pre/postponed depending upon completion of sales of that particular stage.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Stage 1.3 and Stage 1.4 public roadmaps will be released accordingly.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Profits for buyers will start at S-1.2, whereas higher returns at S-1.3 and 1.4 respectively.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Detailed roadmap is one of the unlockable content for a </a:t>
            </a:r>
            <a:r>
              <a:rPr lang="en-IN" dirty="0" smtClean="0"/>
              <a:t>TLGT </a:t>
            </a:r>
            <a:r>
              <a:rPr lang="en-IN" dirty="0" smtClean="0"/>
              <a:t>NFT holder.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5" y="803223"/>
            <a:ext cx="1403247" cy="14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Lucky Golden Tree NFTs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1891150"/>
            <a:ext cx="4754880" cy="4023360"/>
          </a:xfrm>
        </p:spPr>
        <p:txBody>
          <a:bodyPr anchor="ctr"/>
          <a:lstStyle/>
          <a:p>
            <a:pPr algn="just"/>
            <a:r>
              <a:rPr lang="en-IN" dirty="0" smtClean="0">
                <a:solidFill>
                  <a:schemeClr val="tx1"/>
                </a:solidFill>
              </a:rPr>
              <a:t>The Lucky Golden Trees is a unique collection of 11,000 NFTs aiming to create a better and profitable environment for the upcoming generations.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This is an ecological project with goals to provide luxury and benefits  to its holders as well as the nature.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We have planned over 30 things for the nature and have 15+ perks for our </a:t>
            </a:r>
            <a:r>
              <a:rPr lang="en-IN" dirty="0" smtClean="0">
                <a:solidFill>
                  <a:schemeClr val="tx1"/>
                </a:solidFill>
              </a:rPr>
              <a:t>holders i.e. lots of utility.</a:t>
            </a:r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59" y="189115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238035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26" y="608919"/>
            <a:ext cx="11340000" cy="54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Lucky Golden Tree </a:t>
            </a:r>
            <a:br>
              <a:rPr lang="en-US" dirty="0" smtClean="0"/>
            </a:br>
            <a:r>
              <a:rPr lang="en-US" sz="2700" dirty="0" smtClean="0"/>
              <a:t>Timeline</a:t>
            </a:r>
            <a:endParaRPr lang="en-US" sz="2700" dirty="0"/>
          </a:p>
        </p:txBody>
      </p:sp>
      <p:grpSp>
        <p:nvGrpSpPr>
          <p:cNvPr id="10" name="Group 9" title="Milestone">
            <a:extLst>
              <a:ext uri="{FF2B5EF4-FFF2-40B4-BE49-F238E27FC236}">
                <a16:creationId xmlns:a16="http://schemas.microsoft.com/office/drawing/2014/main" id="{6BE69F2F-25E5-4E14-9BE7-F81A1FB8E199}"/>
              </a:ext>
            </a:extLst>
          </p:cNvPr>
          <p:cNvGrpSpPr/>
          <p:nvPr/>
        </p:nvGrpSpPr>
        <p:grpSpPr>
          <a:xfrm>
            <a:off x="446364" y="3103142"/>
            <a:ext cx="1927217" cy="890061"/>
            <a:chOff x="446364" y="3962124"/>
            <a:chExt cx="1927217" cy="890061"/>
          </a:xfrm>
        </p:grpSpPr>
        <p:grpSp>
          <p:nvGrpSpPr>
            <p:cNvPr id="5" name="Group 4" title="Milestone Text">
              <a:extLst>
                <a:ext uri="{FF2B5EF4-FFF2-40B4-BE49-F238E27FC236}">
                  <a16:creationId xmlns:a16="http://schemas.microsoft.com/office/drawing/2014/main" id="{115A178B-57C4-4B9D-B684-21A92431913E}"/>
                </a:ext>
              </a:extLst>
            </p:cNvPr>
            <p:cNvGrpSpPr/>
            <p:nvPr/>
          </p:nvGrpSpPr>
          <p:grpSpPr>
            <a:xfrm>
              <a:off x="1078799" y="4027988"/>
              <a:ext cx="1294782" cy="727511"/>
              <a:chOff x="1510892" y="3741332"/>
              <a:chExt cx="1294782" cy="727511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DD2C9D1-5E8D-4ED2-989C-330D6753B965}"/>
                  </a:ext>
                </a:extLst>
              </p:cNvPr>
              <p:cNvSpPr txBox="1"/>
              <p:nvPr/>
            </p:nvSpPr>
            <p:spPr>
              <a:xfrm>
                <a:off x="1510892" y="3741332"/>
                <a:ext cx="12947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6E28C73-4CCB-4BDB-82CA-BEE3A58D33D9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Presale &amp; Whitelisting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E6E519-8D5B-4E7C-9E35-2BB710F5C3A8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March 2022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3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063123" y="4701064"/>
              <a:ext cx="873222" cy="151121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46364" y="3962124"/>
              <a:ext cx="573660" cy="4223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684583" y="4054460"/>
              <a:ext cx="3449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cxnSp>
        <p:nvCxnSpPr>
          <p:cNvPr id="18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143548" y="4078778"/>
            <a:ext cx="0" cy="100571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title="Milestone">
            <a:extLst>
              <a:ext uri="{FF2B5EF4-FFF2-40B4-BE49-F238E27FC236}">
                <a16:creationId xmlns:a16="http://schemas.microsoft.com/office/drawing/2014/main" id="{0C0EC973-1339-40A2-8A48-7E952A86C663}"/>
              </a:ext>
            </a:extLst>
          </p:cNvPr>
          <p:cNvGrpSpPr/>
          <p:nvPr/>
        </p:nvGrpSpPr>
        <p:grpSpPr>
          <a:xfrm>
            <a:off x="3047824" y="2568811"/>
            <a:ext cx="1921940" cy="1062539"/>
            <a:chOff x="3047824" y="3427793"/>
            <a:chExt cx="1921940" cy="1062539"/>
          </a:xfrm>
        </p:grpSpPr>
        <p:grpSp>
          <p:nvGrpSpPr>
            <p:cNvPr id="120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3674982" y="3491556"/>
              <a:ext cx="1294782" cy="884523"/>
              <a:chOff x="2110555" y="2005165"/>
              <a:chExt cx="1294782" cy="884523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110555" y="2005165"/>
                <a:ext cx="12947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1.2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110555" y="2313621"/>
                <a:ext cx="129478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Marketing &amp; Community Building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207607D-0B96-4C68-979E-099560520B82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June 2022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39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3672866" y="4339211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6" name="Graphic 145" title="Milestone Flag">
              <a:extLst>
                <a:ext uri="{FF2B5EF4-FFF2-40B4-BE49-F238E27FC236}">
                  <a16:creationId xmlns:a16="http://schemas.microsoft.com/office/drawing/2014/main" id="{DA0FB088-A89A-4C96-A231-80240F537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47824" y="3427793"/>
              <a:ext cx="573660" cy="422383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9FC0FD8-D770-40A8-8D3E-98968E17FD65}"/>
                </a:ext>
              </a:extLst>
            </p:cNvPr>
            <p:cNvSpPr/>
            <p:nvPr/>
          </p:nvSpPr>
          <p:spPr>
            <a:xfrm>
              <a:off x="3286043" y="3510893"/>
              <a:ext cx="3449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4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3751148" y="3705642"/>
            <a:ext cx="0" cy="138338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 title="Milestone">
            <a:extLst>
              <a:ext uri="{FF2B5EF4-FFF2-40B4-BE49-F238E27FC236}">
                <a16:creationId xmlns:a16="http://schemas.microsoft.com/office/drawing/2014/main" id="{4ACC178D-DE1C-476D-BD2B-DDD03D3DC824}"/>
              </a:ext>
            </a:extLst>
          </p:cNvPr>
          <p:cNvGrpSpPr/>
          <p:nvPr/>
        </p:nvGrpSpPr>
        <p:grpSpPr>
          <a:xfrm>
            <a:off x="5653543" y="2189981"/>
            <a:ext cx="1921866" cy="894504"/>
            <a:chOff x="5653543" y="3048963"/>
            <a:chExt cx="1921866" cy="894504"/>
          </a:xfrm>
        </p:grpSpPr>
        <p:grpSp>
          <p:nvGrpSpPr>
            <p:cNvPr id="135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6280627" y="3108996"/>
              <a:ext cx="1294782" cy="727511"/>
              <a:chOff x="2110555" y="2162177"/>
              <a:chExt cx="1294782" cy="727511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10555" y="2162177"/>
                <a:ext cx="12947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1.3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10555" y="2470633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TLGTVerse</a:t>
                </a:r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&amp; Ecology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F387823-885E-4A41-A4D0-57E943BD93E7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September 2022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99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6257081" y="3792346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2" name="Graphic 201" title="Milestone Flag">
              <a:extLst>
                <a:ext uri="{FF2B5EF4-FFF2-40B4-BE49-F238E27FC236}">
                  <a16:creationId xmlns:a16="http://schemas.microsoft.com/office/drawing/2014/main" id="{347C8125-CF6B-45E2-9570-6B05979E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5653543" y="3048963"/>
              <a:ext cx="573660" cy="422383"/>
            </a:xfrm>
            <a:prstGeom prst="rect">
              <a:avLst/>
            </a:prstGeom>
          </p:spPr>
        </p:pic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E2D369F-E989-4CE7-BFD8-515126BA2C6B}"/>
                </a:ext>
              </a:extLst>
            </p:cNvPr>
            <p:cNvSpPr/>
            <p:nvPr/>
          </p:nvSpPr>
          <p:spPr>
            <a:xfrm>
              <a:off x="5891762" y="3141299"/>
              <a:ext cx="3449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cxnSp>
        <p:nvCxnSpPr>
          <p:cNvPr id="155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6358748" y="3169006"/>
            <a:ext cx="0" cy="192002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 title="Milestone">
            <a:extLst>
              <a:ext uri="{FF2B5EF4-FFF2-40B4-BE49-F238E27FC236}">
                <a16:creationId xmlns:a16="http://schemas.microsoft.com/office/drawing/2014/main" id="{EF80B100-C6DD-416E-A930-C1B1D3B4E47E}"/>
              </a:ext>
            </a:extLst>
          </p:cNvPr>
          <p:cNvGrpSpPr/>
          <p:nvPr/>
        </p:nvGrpSpPr>
        <p:grpSpPr>
          <a:xfrm>
            <a:off x="8221479" y="1766204"/>
            <a:ext cx="2391102" cy="890227"/>
            <a:chOff x="8221479" y="1034359"/>
            <a:chExt cx="2391102" cy="890227"/>
          </a:xfrm>
        </p:grpSpPr>
        <p:grpSp>
          <p:nvGrpSpPr>
            <p:cNvPr id="7" name="Group 6" title="Milestone Text">
              <a:extLst>
                <a:ext uri="{FF2B5EF4-FFF2-40B4-BE49-F238E27FC236}">
                  <a16:creationId xmlns:a16="http://schemas.microsoft.com/office/drawing/2014/main" id="{2E40B69F-E4C9-4DED-888B-1050168560DD}"/>
                </a:ext>
              </a:extLst>
            </p:cNvPr>
            <p:cNvGrpSpPr/>
            <p:nvPr/>
          </p:nvGrpSpPr>
          <p:grpSpPr>
            <a:xfrm>
              <a:off x="8838170" y="1092085"/>
              <a:ext cx="1774411" cy="727511"/>
              <a:chOff x="9170728" y="2825146"/>
              <a:chExt cx="1774411" cy="727511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6BE5CCB-4A76-4742-8A19-CAE34808F36D}"/>
                  </a:ext>
                </a:extLst>
              </p:cNvPr>
              <p:cNvSpPr txBox="1"/>
              <p:nvPr/>
            </p:nvSpPr>
            <p:spPr>
              <a:xfrm>
                <a:off x="9170729" y="2825146"/>
                <a:ext cx="12947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1.4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AFDA4C0-FD56-46BA-A34A-B01849F83277}"/>
                  </a:ext>
                </a:extLst>
              </p:cNvPr>
              <p:cNvSpPr txBox="1"/>
              <p:nvPr/>
            </p:nvSpPr>
            <p:spPr>
              <a:xfrm>
                <a:off x="9170728" y="3133602"/>
                <a:ext cx="17744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Grand Lucky Golden Planet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8D4BD7B-1234-4DD0-A923-E8EC62958E91}"/>
                  </a:ext>
                </a:extLst>
              </p:cNvPr>
              <p:cNvSpPr txBox="1"/>
              <p:nvPr/>
            </p:nvSpPr>
            <p:spPr>
              <a:xfrm>
                <a:off x="9170730" y="3316920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March 2023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187" name="Graphic 186" descr="Flag">
              <a:extLst>
                <a:ext uri="{FF2B5EF4-FFF2-40B4-BE49-F238E27FC236}">
                  <a16:creationId xmlns:a16="http://schemas.microsoft.com/office/drawing/2014/main" id="{1F84156B-17D0-4E53-9AB1-A6E7C900D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8221479" y="1034359"/>
              <a:ext cx="573660" cy="422383"/>
            </a:xfrm>
            <a:prstGeom prst="rect">
              <a:avLst/>
            </a:prstGeom>
          </p:spPr>
        </p:pic>
        <p:sp>
          <p:nvSpPr>
            <p:cNvPr id="201" name="Rectangle: Rounded Corners 200" title="Milestone Graphic">
              <a:extLst>
                <a:ext uri="{FF2B5EF4-FFF2-40B4-BE49-F238E27FC236}">
                  <a16:creationId xmlns:a16="http://schemas.microsoft.com/office/drawing/2014/main" id="{BEB4DDD6-AB2C-4534-955F-F4B380440375}"/>
                </a:ext>
              </a:extLst>
            </p:cNvPr>
            <p:cNvSpPr/>
            <p:nvPr/>
          </p:nvSpPr>
          <p:spPr>
            <a:xfrm>
              <a:off x="8842061" y="1773465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Graphic 40" descr="Icon Checked">
              <a:extLst>
                <a:ext uri="{FF2B5EF4-FFF2-40B4-BE49-F238E27FC236}">
                  <a16:creationId xmlns:a16="http://schemas.microsoft.com/office/drawing/2014/main" id="{44C74043-5524-4C73-B3E6-8148E630A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0199" t="23238" r="22077" b="24597"/>
            <a:stretch/>
          </p:blipFill>
          <p:spPr>
            <a:xfrm>
              <a:off x="8434681" y="1086592"/>
              <a:ext cx="371215" cy="335466"/>
            </a:xfrm>
            <a:prstGeom prst="rect">
              <a:avLst/>
            </a:prstGeom>
          </p:spPr>
        </p:pic>
      </p:grp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8947876" y="2790410"/>
            <a:ext cx="0" cy="229861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9236" y="5039097"/>
            <a:ext cx="11532195" cy="1071556"/>
            <a:chOff x="8665694" y="5778006"/>
            <a:chExt cx="2866501" cy="107155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6B7F3B1-E639-4E45-8C09-EEE9623F5744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2990B42-96AA-4CDA-BEF5-915FC5414678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B111BE8-D235-4A79-B144-43953D0D52B3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4E8807B-9D7A-452A-B3FB-3E2BE3E94F86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665694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68" name="Straight Connector 167" title="q lines">
              <a:extLst>
                <a:ext uri="{FF2B5EF4-FFF2-40B4-BE49-F238E27FC236}">
                  <a16:creationId xmlns:a16="http://schemas.microsoft.com/office/drawing/2014/main" id="{8E9F4AD8-209B-4EEC-A9BA-70788AD0F9C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 title="q lines">
              <a:extLst>
                <a:ext uri="{FF2B5EF4-FFF2-40B4-BE49-F238E27FC236}">
                  <a16:creationId xmlns:a16="http://schemas.microsoft.com/office/drawing/2014/main" id="{50ED100A-CA03-4917-8145-C5BDF28B1587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Level 1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Level 2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Level 3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Level4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9" name="Straight Connector 118" title="q lines">
              <a:extLst>
                <a:ext uri="{FF2B5EF4-FFF2-40B4-BE49-F238E27FC236}">
                  <a16:creationId xmlns:a16="http://schemas.microsoft.com/office/drawing/2014/main" id="{B2F5D208-76CB-4E99-B318-4CFFE5BABDD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 title="q lines">
              <a:extLst>
                <a:ext uri="{FF2B5EF4-FFF2-40B4-BE49-F238E27FC236}">
                  <a16:creationId xmlns:a16="http://schemas.microsoft.com/office/drawing/2014/main" id="{B7494A14-757D-4771-B974-AF9C4A42F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216837" y="5306645"/>
            <a:ext cx="10432744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33" y="4183923"/>
            <a:ext cx="574819" cy="795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9" y="3913073"/>
            <a:ext cx="1143010" cy="832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8765" y="3661608"/>
            <a:ext cx="1651202" cy="825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87" y="2883795"/>
            <a:ext cx="2058557" cy="20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8" y="609600"/>
            <a:ext cx="3179620" cy="43404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Stage 1.1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74415"/>
              </p:ext>
            </p:extLst>
          </p:nvPr>
        </p:nvGraphicFramePr>
        <p:xfrm>
          <a:off x="2016759" y="1526193"/>
          <a:ext cx="8127999" cy="3708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1932">
                  <a:extLst>
                    <a:ext uri="{9D8B030D-6E8A-4147-A177-3AD203B41FA5}">
                      <a16:colId xmlns:a16="http://schemas.microsoft.com/office/drawing/2014/main" val="1357526545"/>
                    </a:ext>
                  </a:extLst>
                </a:gridCol>
                <a:gridCol w="5726545">
                  <a:extLst>
                    <a:ext uri="{9D8B030D-6E8A-4147-A177-3AD203B41FA5}">
                      <a16:colId xmlns:a16="http://schemas.microsoft.com/office/drawing/2014/main" val="3063105293"/>
                    </a:ext>
                  </a:extLst>
                </a:gridCol>
                <a:gridCol w="1499522">
                  <a:extLst>
                    <a:ext uri="{9D8B030D-6E8A-4147-A177-3AD203B41FA5}">
                      <a16:colId xmlns:a16="http://schemas.microsoft.com/office/drawing/2014/main" val="456064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S.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Aim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Difficulty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Website Level 1 Launch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0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Newsletter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0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 ETH worth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NFTs</a:t>
                      </a:r>
                      <a:r>
                        <a:rPr lang="en-IN" baseline="0" dirty="0" smtClean="0"/>
                        <a:t> Public Giveaway*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Setup of multiple social media profiles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2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T-shirt/Merchandise/$500</a:t>
                      </a:r>
                      <a:r>
                        <a:rPr lang="en-IN" baseline="0" dirty="0" smtClean="0"/>
                        <a:t> Giveaway**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2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Team Building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Hard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0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Marketing Level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5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Community Airdrop</a:t>
                      </a:r>
                      <a:r>
                        <a:rPr lang="en-IN" baseline="0" dirty="0" smtClean="0"/>
                        <a:t> and Awards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Community conference</a:t>
                      </a:r>
                      <a:r>
                        <a:rPr lang="en-IN" baseline="0" dirty="0" smtClean="0"/>
                        <a:t> and Parties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Lovely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6837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7970058" y="489650"/>
            <a:ext cx="304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#1-100</a:t>
            </a:r>
          </a:p>
          <a:p>
            <a:r>
              <a:rPr lang="en-IN" sz="1400" dirty="0" smtClean="0"/>
              <a:t>NFT Launch : March 1, 2022</a:t>
            </a:r>
          </a:p>
          <a:p>
            <a:r>
              <a:rPr lang="en-IN" sz="1400" dirty="0" smtClean="0"/>
              <a:t>Stage Deadline : May, 2022</a:t>
            </a:r>
            <a:endParaRPr lang="en-IN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08421" y="6223828"/>
            <a:ext cx="4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* 50 NFTs with a total price of 5 ETH (S-1.4).</a:t>
            </a:r>
          </a:p>
          <a:p>
            <a:r>
              <a:rPr lang="en-IN" sz="900" dirty="0" smtClean="0"/>
              <a:t>** One of the 3 to be elected by the community.</a:t>
            </a:r>
            <a:endParaRPr lang="en-IN" sz="900" dirty="0"/>
          </a:p>
        </p:txBody>
      </p:sp>
      <p:sp>
        <p:nvSpPr>
          <p:cNvPr id="8" name="Rectangle 7"/>
          <p:cNvSpPr/>
          <p:nvPr/>
        </p:nvSpPr>
        <p:spPr>
          <a:xfrm>
            <a:off x="4961490" y="639095"/>
            <a:ext cx="226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Presale &amp; Whitelisting</a:t>
            </a:r>
          </a:p>
        </p:txBody>
      </p:sp>
    </p:spTree>
    <p:extLst>
      <p:ext uri="{BB962C8B-B14F-4D97-AF65-F5344CB8AC3E}">
        <p14:creationId xmlns:p14="http://schemas.microsoft.com/office/powerpoint/2010/main" val="151857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9876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Stage 1.2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6883"/>
              </p:ext>
            </p:extLst>
          </p:nvPr>
        </p:nvGraphicFramePr>
        <p:xfrm>
          <a:off x="2016759" y="1526193"/>
          <a:ext cx="8127999" cy="402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1932">
                  <a:extLst>
                    <a:ext uri="{9D8B030D-6E8A-4147-A177-3AD203B41FA5}">
                      <a16:colId xmlns:a16="http://schemas.microsoft.com/office/drawing/2014/main" val="1357526545"/>
                    </a:ext>
                  </a:extLst>
                </a:gridCol>
                <a:gridCol w="5726545">
                  <a:extLst>
                    <a:ext uri="{9D8B030D-6E8A-4147-A177-3AD203B41FA5}">
                      <a16:colId xmlns:a16="http://schemas.microsoft.com/office/drawing/2014/main" val="3063105293"/>
                    </a:ext>
                  </a:extLst>
                </a:gridCol>
                <a:gridCol w="1499522">
                  <a:extLst>
                    <a:ext uri="{9D8B030D-6E8A-4147-A177-3AD203B41FA5}">
                      <a16:colId xmlns:a16="http://schemas.microsoft.com/office/drawing/2014/main" val="456064800"/>
                    </a:ext>
                  </a:extLst>
                </a:gridCol>
              </a:tblGrid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S.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Aim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Difficulty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9957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Official</a:t>
                      </a:r>
                      <a:r>
                        <a:rPr lang="en-IN" baseline="0" dirty="0" smtClean="0"/>
                        <a:t> Merchandise Store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Hard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07859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Digital Bi-Weekly</a:t>
                      </a:r>
                      <a:r>
                        <a:rPr lang="en-IN" baseline="0" dirty="0" smtClean="0"/>
                        <a:t> Magazine Launch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00740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Influencer Partnerships Level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28219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Social Works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28547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TLGT DAO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22397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Building</a:t>
                      </a:r>
                      <a:r>
                        <a:rPr lang="en-IN" baseline="0" dirty="0" smtClean="0"/>
                        <a:t> Development and Management Team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Hard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00124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Marketing Level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53387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Community and Public Airdrop</a:t>
                      </a:r>
                      <a:r>
                        <a:rPr lang="en-IN" baseline="0" dirty="0" smtClean="0"/>
                        <a:t> and Awards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70146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Community conference</a:t>
                      </a:r>
                      <a:r>
                        <a:rPr lang="en-IN" baseline="0" dirty="0" smtClean="0"/>
                        <a:t> and Party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Lovely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683725"/>
                  </a:ext>
                </a:extLst>
              </a:tr>
              <a:tr h="333989"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LGT Verse Concept Launch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463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7970058" y="489650"/>
            <a:ext cx="304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#101-1000</a:t>
            </a:r>
          </a:p>
          <a:p>
            <a:r>
              <a:rPr lang="en-IN" sz="1400" dirty="0" smtClean="0"/>
              <a:t>NFT Launch : May, 2022</a:t>
            </a:r>
          </a:p>
          <a:p>
            <a:r>
              <a:rPr lang="en-IN" sz="1400" dirty="0" smtClean="0"/>
              <a:t>Stage Deadline : August, 2022</a:t>
            </a:r>
            <a:endParaRPr lang="en-IN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5010778" y="535816"/>
            <a:ext cx="2170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&amp; 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19430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9876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Stage 1.3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282699" y="2022531"/>
            <a:ext cx="98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Difficulty of this level is rated </a:t>
            </a:r>
            <a:r>
              <a:rPr lang="en-IN" sz="1600" b="1" dirty="0" smtClean="0"/>
              <a:t>Hard</a:t>
            </a:r>
            <a:r>
              <a:rPr lang="en-IN" sz="1600" dirty="0" smtClean="0"/>
              <a:t>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This stage road map is available for NFT holders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Public version will be released upon completion of Stage 1.2 work</a:t>
            </a:r>
            <a:endParaRPr lang="en-IN" sz="16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970058" y="489650"/>
            <a:ext cx="304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#1001-5000</a:t>
            </a:r>
          </a:p>
          <a:p>
            <a:r>
              <a:rPr lang="en-IN" sz="1400" dirty="0" smtClean="0"/>
              <a:t>NFT Launch : July, 2022</a:t>
            </a:r>
          </a:p>
          <a:p>
            <a:r>
              <a:rPr lang="en-IN" sz="1400" dirty="0" smtClean="0"/>
              <a:t>Stage Deadline : Feb, 2023</a:t>
            </a:r>
            <a:endParaRPr lang="en-IN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7617" y="3699160"/>
            <a:ext cx="987552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 smtClean="0"/>
              <a:t>Stage 1.4</a:t>
            </a:r>
            <a:endParaRPr lang="en-IN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7316" y="5112091"/>
            <a:ext cx="98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Difficulty of this level is rated </a:t>
            </a:r>
            <a:r>
              <a:rPr lang="en-IN" sz="1600" b="1" dirty="0" smtClean="0"/>
              <a:t>Very Hard</a:t>
            </a:r>
            <a:r>
              <a:rPr lang="en-IN" sz="1600" dirty="0" smtClean="0"/>
              <a:t> </a:t>
            </a:r>
            <a:r>
              <a:rPr lang="en-IN" sz="1600" dirty="0"/>
              <a:t>on </a:t>
            </a:r>
            <a:r>
              <a:rPr lang="en-IN" sz="1600" dirty="0" smtClean="0"/>
              <a:t>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This stage road map is available for NFT holders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Public version will be released after the release of roadmap of Stage 1.3.</a:t>
            </a:r>
            <a:endParaRPr lang="en-IN" sz="16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974675" y="3579210"/>
            <a:ext cx="304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#5001-11000</a:t>
            </a:r>
          </a:p>
          <a:p>
            <a:r>
              <a:rPr lang="en-IN" sz="1400" dirty="0" smtClean="0"/>
              <a:t>NFT Launch : September, 2022</a:t>
            </a:r>
          </a:p>
          <a:p>
            <a:r>
              <a:rPr lang="en-IN" sz="1400" dirty="0" smtClean="0"/>
              <a:t>Stage Deadline : October, 2023</a:t>
            </a:r>
            <a:endParaRPr lang="en-IN" sz="1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5252805" y="3486877"/>
            <a:ext cx="1686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Grand Lucky Golden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3338" y="694736"/>
            <a:ext cx="2234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TLGT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Ecology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6" y="1403247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Lucky Golden Tree </a:t>
            </a:r>
            <a:br>
              <a:rPr lang="en-US" sz="5400" dirty="0" smtClean="0"/>
            </a:br>
            <a:r>
              <a:rPr lang="en-US" sz="3600" dirty="0" smtClean="0"/>
              <a:t>Public Roadmap V1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1291935" y="2761460"/>
            <a:ext cx="9957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dirty="0" smtClean="0"/>
              <a:t>Thank You</a:t>
            </a:r>
            <a:endParaRPr lang="en-IN" sz="80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5" y="803223"/>
            <a:ext cx="1403247" cy="140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24" y="5563871"/>
            <a:ext cx="481636" cy="481636"/>
          </a:xfrm>
          <a:prstGeom prst="rect">
            <a:avLst/>
          </a:prstGeom>
        </p:spPr>
      </p:pic>
      <p:pic>
        <p:nvPicPr>
          <p:cNvPr id="2050" name="Picture 2" descr="https://external-content.duckduckgo.com/iu/?u=https%3A%2F%2Fclipart.info%2Fimages%2Fccovers%2F1559063342instagram-Logo-PNG-Transparent-Background.png&amp;f=1&amp;nofb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14" y="5563871"/>
            <a:ext cx="479601" cy="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86" y="5561834"/>
            <a:ext cx="479601" cy="4796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8960" y="5616969"/>
            <a:ext cx="144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@</a:t>
            </a:r>
            <a:r>
              <a:rPr lang="en-IN" dirty="0" err="1" smtClean="0"/>
              <a:t>TLGTree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6457615" y="5616969"/>
            <a:ext cx="259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@</a:t>
            </a:r>
            <a:r>
              <a:rPr lang="en-IN" dirty="0" err="1" smtClean="0"/>
              <a:t>TheLuckyGoldenTree</a:t>
            </a:r>
            <a:endParaRPr lang="en-IN" dirty="0"/>
          </a:p>
        </p:txBody>
      </p:sp>
      <p:sp>
        <p:nvSpPr>
          <p:cNvPr id="65" name="TextBox 64"/>
          <p:cNvSpPr txBox="1"/>
          <p:nvPr/>
        </p:nvSpPr>
        <p:spPr>
          <a:xfrm>
            <a:off x="10266987" y="5608868"/>
            <a:ext cx="259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@</a:t>
            </a:r>
            <a:r>
              <a:rPr lang="en-IN" dirty="0" err="1" smtClean="0"/>
              <a:t>TLGTree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72430" y="5600344"/>
            <a:ext cx="2480018" cy="37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discord.gg/TR2b7cCKuX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807695" y="4640322"/>
            <a:ext cx="7091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For partnership and queries mail to: </a:t>
            </a:r>
            <a:r>
              <a:rPr lang="en-IN" dirty="0">
                <a:solidFill>
                  <a:schemeClr val="accent1"/>
                </a:solidFill>
              </a:rPr>
              <a:t>theluckygoldentree@gmail.com</a:t>
            </a:r>
          </a:p>
        </p:txBody>
      </p:sp>
    </p:spTree>
    <p:extLst>
      <p:ext uri="{BB962C8B-B14F-4D97-AF65-F5344CB8AC3E}">
        <p14:creationId xmlns:p14="http://schemas.microsoft.com/office/powerpoint/2010/main" val="8906122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640B5-C54C-4D0E-87E4-630D201D26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FBDE712-7F9D-4A1B-8183-684BCD965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73AA4-57C2-46BA-A8A3-4414A7450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595</Words>
  <Application>Microsoft Office PowerPoint</Application>
  <PresentationFormat>Widescreen</PresentationFormat>
  <Paragraphs>140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The Lucky Golden Tree  Public Roadmap V1</vt:lpstr>
      <vt:lpstr>The Lucky Golden Tree  Public Roadmap V1</vt:lpstr>
      <vt:lpstr>The Lucky Golden Tree NFTs</vt:lpstr>
      <vt:lpstr>The Lucky Golden Tree  Timeline</vt:lpstr>
      <vt:lpstr>Stage 1.1</vt:lpstr>
      <vt:lpstr>Stage 1.2</vt:lpstr>
      <vt:lpstr>Stage 1.3</vt:lpstr>
      <vt:lpstr>The Lucky Golden Tree  Public Roadmap V1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2022-01-31T08:18:14Z</dcterms:created>
  <dcterms:modified xsi:type="dcterms:W3CDTF">2022-02-04T17:21:34Z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