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7" r:id="rId3"/>
    <p:sldId id="258" r:id="rId4"/>
    <p:sldId id="259" r:id="rId5"/>
    <p:sldId id="260" r:id="rId6"/>
    <p:sldId id="264" r:id="rId7"/>
    <p:sldId id="265" r:id="rId8"/>
    <p:sldId id="266" r:id="rId9"/>
  </p:sldIdLst>
  <p:sldSz cx="1440021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13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9" d="100"/>
          <a:sy n="39" d="100"/>
        </p:scale>
        <p:origin x="82" y="115"/>
      </p:cViewPr>
      <p:guideLst>
        <p:guide orient="horz" pos="4513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0EEEB-1AC4-409F-A8A8-7A7143478089}" type="datetimeFigureOut">
              <a:rPr lang="en-IN" smtClean="0"/>
              <a:t>04/02/2022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13174-2C93-461C-9790-E795CB0026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93939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0E76D-2FA3-42F8-9560-B85D01BA9E4E}" type="datetimeFigureOut">
              <a:rPr lang="en-IN" smtClean="0"/>
              <a:t>04/02/2022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253A9-103B-4A6B-89DF-1A427102BA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95482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003" y="384003"/>
            <a:ext cx="13824204" cy="1363220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019" y="1852785"/>
            <a:ext cx="11772174" cy="6144091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9449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162" y="8125339"/>
            <a:ext cx="10355893" cy="2914825"/>
          </a:xfrm>
        </p:spPr>
        <p:txBody>
          <a:bodyPr>
            <a:normAutofit/>
          </a:bodyPr>
          <a:lstStyle>
            <a:lvl1pPr marL="0" indent="0" algn="ctr">
              <a:spcBef>
                <a:spcPts val="1575"/>
              </a:spcBef>
              <a:buNone/>
              <a:defRPr sz="2835">
                <a:solidFill>
                  <a:srgbClr val="FFFFFF"/>
                </a:solidFill>
              </a:defRPr>
            </a:lvl1pPr>
            <a:lvl2pPr marL="539999" indent="0" algn="ctr">
              <a:buNone/>
              <a:defRPr sz="2835"/>
            </a:lvl2pPr>
            <a:lvl3pPr marL="1079998" indent="0" algn="ctr">
              <a:buNone/>
              <a:defRPr sz="2835"/>
            </a:lvl3pPr>
            <a:lvl4pPr marL="1619997" indent="0" algn="ctr">
              <a:buNone/>
              <a:defRPr sz="2362"/>
            </a:lvl4pPr>
            <a:lvl5pPr marL="2159996" indent="0" algn="ctr">
              <a:buNone/>
              <a:defRPr sz="2362"/>
            </a:lvl5pPr>
            <a:lvl6pPr marL="2699995" indent="0" algn="ctr">
              <a:buNone/>
              <a:defRPr sz="2362"/>
            </a:lvl6pPr>
            <a:lvl7pPr marL="3239994" indent="0" algn="ctr">
              <a:buNone/>
              <a:defRPr sz="2362"/>
            </a:lvl7pPr>
            <a:lvl8pPr marL="3779992" indent="0" algn="ctr">
              <a:buNone/>
              <a:defRPr sz="2362"/>
            </a:lvl8pPr>
            <a:lvl9pPr marL="4319991" indent="0" algn="ctr">
              <a:buNone/>
              <a:defRPr sz="236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5AD71D-10B8-4953-BC1B-30B2AADF25D6}" type="datetimeFigureOut">
              <a:rPr lang="en-IN" smtClean="0"/>
              <a:t>04/02/2022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1EE7D1-4AA3-4733-A9C4-C5F74A2F7BF7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2337036" y="7840116"/>
            <a:ext cx="972014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4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71D-10B8-4953-BC1B-30B2AADF25D6}" type="datetimeFigureOut">
              <a:rPr lang="en-IN" smtClean="0"/>
              <a:t>04/02/2022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E7D1-4AA3-4733-A9C4-C5F74A2F7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527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3" y="1600024"/>
            <a:ext cx="2745041" cy="113601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0021" y="1600024"/>
            <a:ext cx="8775130" cy="1136016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71D-10B8-4953-BC1B-30B2AADF25D6}" type="datetimeFigureOut">
              <a:rPr lang="en-IN" smtClean="0"/>
              <a:t>04/02/2022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E7D1-4AA3-4733-A9C4-C5F74A2F7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885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575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71D-10B8-4953-BC1B-30B2AADF25D6}" type="datetimeFigureOut">
              <a:rPr lang="en-IN" smtClean="0"/>
              <a:t>04/02/2022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E7D1-4AA3-4733-A9C4-C5F74A2F7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41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819" y="2464236"/>
            <a:ext cx="11772174" cy="6144091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9449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630" y="8723531"/>
            <a:ext cx="10357353" cy="2863677"/>
          </a:xfrm>
        </p:spPr>
        <p:txBody>
          <a:bodyPr anchor="t">
            <a:normAutofit/>
          </a:bodyPr>
          <a:lstStyle>
            <a:lvl1pPr marL="0" indent="0" algn="ctr">
              <a:buNone/>
              <a:defRPr sz="2835">
                <a:solidFill>
                  <a:schemeClr val="accent1"/>
                </a:solidFill>
              </a:defRPr>
            </a:lvl1pPr>
            <a:lvl2pPr marL="539999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71D-10B8-4953-BC1B-30B2AADF25D6}" type="datetimeFigureOut">
              <a:rPr lang="en-IN" smtClean="0"/>
              <a:t>04/02/2022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E7D1-4AA3-4733-A9C4-C5F74A2F7BF7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2340036" y="8441926"/>
            <a:ext cx="972014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38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0020" y="4320062"/>
            <a:ext cx="5616083" cy="8448125"/>
          </a:xfrm>
        </p:spPr>
        <p:txBody>
          <a:bodyPr/>
          <a:lstStyle>
            <a:lvl1pPr>
              <a:defRPr sz="2598"/>
            </a:lvl1pPr>
            <a:lvl2pPr>
              <a:defRPr sz="2362"/>
            </a:lvl2pPr>
            <a:lvl3pPr>
              <a:defRPr sz="2126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2801" y="4320064"/>
            <a:ext cx="5616083" cy="8448125"/>
          </a:xfrm>
        </p:spPr>
        <p:txBody>
          <a:bodyPr/>
          <a:lstStyle>
            <a:lvl1pPr>
              <a:defRPr sz="2598"/>
            </a:lvl1pPr>
            <a:lvl2pPr>
              <a:defRPr sz="2362"/>
            </a:lvl2pPr>
            <a:lvl3pPr>
              <a:defRPr sz="2126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71D-10B8-4953-BC1B-30B2AADF25D6}" type="datetimeFigureOut">
              <a:rPr lang="en-IN" smtClean="0"/>
              <a:t>04/02/2022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E7D1-4AA3-4733-A9C4-C5F74A2F7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234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020" y="4202710"/>
            <a:ext cx="5616083" cy="1632024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0020" y="5714485"/>
            <a:ext cx="5616083" cy="7104105"/>
          </a:xfrm>
        </p:spPr>
        <p:txBody>
          <a:bodyPr/>
          <a:lstStyle>
            <a:lvl1pPr>
              <a:defRPr sz="2598"/>
            </a:lvl1pPr>
            <a:lvl2pPr>
              <a:defRPr sz="2362"/>
            </a:lvl2pPr>
            <a:lvl3pPr>
              <a:defRPr sz="2126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4645" y="4197505"/>
            <a:ext cx="5616083" cy="1632024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4645" y="5709947"/>
            <a:ext cx="5616083" cy="7104105"/>
          </a:xfrm>
        </p:spPr>
        <p:txBody>
          <a:bodyPr/>
          <a:lstStyle>
            <a:lvl1pPr>
              <a:defRPr sz="2598"/>
            </a:lvl1pPr>
            <a:lvl2pPr>
              <a:defRPr sz="2362"/>
            </a:lvl2pPr>
            <a:lvl3pPr>
              <a:defRPr sz="2126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71D-10B8-4953-BC1B-30B2AADF25D6}" type="datetimeFigureOut">
              <a:rPr lang="en-IN" smtClean="0"/>
              <a:t>04/02/2022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E7D1-4AA3-4733-A9C4-C5F74A2F7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168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71D-10B8-4953-BC1B-30B2AADF25D6}" type="datetimeFigureOut">
              <a:rPr lang="en-IN" smtClean="0"/>
              <a:t>04/02/2022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E7D1-4AA3-4733-A9C4-C5F74A2F7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59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71D-10B8-4953-BC1B-30B2AADF25D6}" type="datetimeFigureOut">
              <a:rPr lang="en-IN" smtClean="0"/>
              <a:t>04/02/2022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E7D1-4AA3-4733-A9C4-C5F74A2F7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160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020" y="2304034"/>
            <a:ext cx="4464066" cy="3648054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72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953" y="2304034"/>
            <a:ext cx="6534960" cy="9792145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020" y="5952088"/>
            <a:ext cx="4464066" cy="614409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60"/>
              </a:spcBef>
              <a:buNone/>
              <a:defRPr sz="2008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71D-10B8-4953-BC1B-30B2AADF25D6}" type="datetimeFigureOut">
              <a:rPr lang="en-IN" smtClean="0"/>
              <a:t>04/02/2022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E7D1-4AA3-4733-A9C4-C5F74A2F7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426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020" y="2304034"/>
            <a:ext cx="4464066" cy="3648054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724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29397" y="2246432"/>
            <a:ext cx="6705143" cy="9753746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3307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020" y="5952088"/>
            <a:ext cx="4464066" cy="60480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60"/>
              </a:spcBef>
              <a:buNone/>
              <a:defRPr sz="2008"/>
            </a:lvl1pPr>
            <a:lvl2pPr marL="539999" indent="0">
              <a:buNone/>
              <a:defRPr sz="1417"/>
            </a:lvl2pPr>
            <a:lvl3pPr marL="1079998" indent="0">
              <a:buNone/>
              <a:defRPr sz="1181"/>
            </a:lvl3pPr>
            <a:lvl4pPr marL="1619997" indent="0">
              <a:buNone/>
              <a:defRPr sz="1063"/>
            </a:lvl4pPr>
            <a:lvl5pPr marL="2159996" indent="0">
              <a:buNone/>
              <a:defRPr sz="1063"/>
            </a:lvl5pPr>
            <a:lvl6pPr marL="2699995" indent="0">
              <a:buNone/>
              <a:defRPr sz="1063"/>
            </a:lvl6pPr>
            <a:lvl7pPr marL="3239994" indent="0">
              <a:buNone/>
              <a:defRPr sz="1063"/>
            </a:lvl7pPr>
            <a:lvl8pPr marL="3779992" indent="0">
              <a:buNone/>
              <a:defRPr sz="1063"/>
            </a:lvl8pPr>
            <a:lvl9pPr marL="4319991" indent="0">
              <a:buNone/>
              <a:defRPr sz="10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D71D-10B8-4953-BC1B-30B2AADF25D6}" type="datetimeFigureOut">
              <a:rPr lang="en-IN" smtClean="0"/>
              <a:t>04/02/2022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EE7D1-4AA3-4733-A9C4-C5F74A2F7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325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005" y="384006"/>
            <a:ext cx="13824204" cy="1363220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0020" y="1280019"/>
            <a:ext cx="11664173" cy="2848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023" y="4320064"/>
            <a:ext cx="11661043" cy="84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0015" y="13068602"/>
            <a:ext cx="275091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accent1"/>
                </a:solidFill>
              </a:defRPr>
            </a:lvl1pPr>
          </a:lstStyle>
          <a:p>
            <a:fld id="{135AD71D-10B8-4953-BC1B-30B2AADF25D6}" type="datetimeFigureOut">
              <a:rPr lang="en-IN" smtClean="0"/>
              <a:t>04/02/2022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4418" y="13068602"/>
            <a:ext cx="557225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9295" y="13068602"/>
            <a:ext cx="201524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accent1"/>
                </a:solidFill>
              </a:defRPr>
            </a:lvl1pPr>
          </a:lstStyle>
          <a:p>
            <a:fld id="{B81EE7D1-4AA3-4733-A9C4-C5F74A2F7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300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629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999" indent="-216000" algn="l" defTabSz="1079998" rtl="0" eaLnBrk="1" latinLnBrk="0" hangingPunct="1">
        <a:lnSpc>
          <a:spcPct val="90000"/>
        </a:lnSpc>
        <a:spcBef>
          <a:spcPts val="1575"/>
        </a:spcBef>
        <a:buClr>
          <a:schemeClr val="accent1"/>
        </a:buClr>
        <a:buSzPct val="80000"/>
        <a:buFont typeface="Corbel" pitchFamily="34" charset="0"/>
        <a:buChar char="•"/>
        <a:defRPr sz="31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9999" indent="-216000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SzPct val="80000"/>
        <a:buFont typeface="Corbel" pitchFamily="34" charset="0"/>
        <a:buChar char="•"/>
        <a:defRPr sz="2835" kern="1200">
          <a:solidFill>
            <a:schemeClr val="accent1"/>
          </a:solidFill>
          <a:latin typeface="+mn-lt"/>
          <a:ea typeface="+mn-ea"/>
          <a:cs typeface="+mn-cs"/>
        </a:defRPr>
      </a:lvl2pPr>
      <a:lvl3pPr marL="863998" indent="-216000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SzPct val="80000"/>
        <a:buFont typeface="Corbel" pitchFamily="34" charset="0"/>
        <a:buChar char="•"/>
        <a:defRPr sz="252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87998" indent="-216000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SzPct val="80000"/>
        <a:buFont typeface="Corbel" pitchFamily="34" charset="0"/>
        <a:buChar char="•"/>
        <a:defRPr sz="2205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49005" indent="-216000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SzPct val="80000"/>
        <a:buFont typeface="Corbel" pitchFamily="34" charset="0"/>
        <a:buChar char="•"/>
        <a:defRPr sz="2205" kern="1200">
          <a:solidFill>
            <a:schemeClr val="accent1"/>
          </a:solidFill>
          <a:latin typeface="+mn-lt"/>
          <a:ea typeface="+mn-ea"/>
          <a:cs typeface="+mn-cs"/>
        </a:defRPr>
      </a:lvl5pPr>
      <a:lvl6pPr marL="1732280" indent="-269999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SzPct val="80000"/>
        <a:buFont typeface="Corbel" pitchFamily="34" charset="0"/>
        <a:buChar char="•"/>
        <a:defRPr sz="2205" kern="1200">
          <a:solidFill>
            <a:schemeClr val="accent1"/>
          </a:solidFill>
          <a:latin typeface="+mn-lt"/>
          <a:ea typeface="+mn-ea"/>
          <a:cs typeface="+mn-cs"/>
        </a:defRPr>
      </a:lvl6pPr>
      <a:lvl7pPr marL="2047240" indent="-269999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SzPct val="80000"/>
        <a:buFont typeface="Corbel" pitchFamily="34" charset="0"/>
        <a:buChar char="•"/>
        <a:defRPr sz="2205" kern="1200">
          <a:solidFill>
            <a:schemeClr val="accent1"/>
          </a:solidFill>
          <a:latin typeface="+mn-lt"/>
          <a:ea typeface="+mn-ea"/>
          <a:cs typeface="+mn-cs"/>
        </a:defRPr>
      </a:lvl7pPr>
      <a:lvl8pPr marL="2362200" indent="-269999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SzPct val="80000"/>
        <a:buFont typeface="Corbel" pitchFamily="34" charset="0"/>
        <a:buChar char="•"/>
        <a:defRPr sz="2205" kern="1200">
          <a:solidFill>
            <a:schemeClr val="accent1"/>
          </a:solidFill>
          <a:latin typeface="+mn-lt"/>
          <a:ea typeface="+mn-ea"/>
          <a:cs typeface="+mn-cs"/>
        </a:defRPr>
      </a:lvl8pPr>
      <a:lvl9pPr marL="2677160" indent="-269999" algn="l" defTabSz="1079998" rtl="0" eaLnBrk="1" latinLnBrk="0" hangingPunct="1">
        <a:lnSpc>
          <a:spcPct val="90000"/>
        </a:lnSpc>
        <a:spcBef>
          <a:spcPts val="236"/>
        </a:spcBef>
        <a:spcAft>
          <a:spcPts val="472"/>
        </a:spcAft>
        <a:buClr>
          <a:schemeClr val="accent1"/>
        </a:buClr>
        <a:buSzPct val="80000"/>
        <a:buFont typeface="Corbel" pitchFamily="34" charset="0"/>
        <a:buChar char="•"/>
        <a:defRPr sz="2205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900" y="7627464"/>
            <a:ext cx="11340000" cy="540000"/>
          </a:xfrm>
        </p:spPr>
        <p:txBody>
          <a:bodyPr>
            <a:noAutofit/>
          </a:bodyPr>
          <a:lstStyle/>
          <a:p>
            <a:pPr algn="ctr"/>
            <a:r>
              <a:rPr lang="en-US" sz="8800" dirty="0"/>
              <a:t>The Lucky Golden Tree 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/>
              <a:t/>
            </a:r>
            <a:br>
              <a:rPr lang="en-US" sz="8800" dirty="0"/>
            </a:br>
            <a:r>
              <a:rPr lang="en-US" sz="6000" dirty="0"/>
              <a:t>Public Roadmap V1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15" y="766153"/>
            <a:ext cx="4073770" cy="4073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169" y="766153"/>
            <a:ext cx="359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No: </a:t>
            </a:r>
            <a:r>
              <a:rPr lang="en-IN" dirty="0" smtClean="0"/>
              <a:t>2022/Roadmap/V1-pub.m</a:t>
            </a:r>
            <a:endParaRPr lang="en-IN" dirty="0" smtClean="0"/>
          </a:p>
          <a:p>
            <a:r>
              <a:rPr lang="en-IN" dirty="0" smtClean="0"/>
              <a:t>Release : 05/02/2022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89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322" y="1688203"/>
            <a:ext cx="11340000" cy="540000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The Lucky Golden Tree </a:t>
            </a:r>
            <a:br>
              <a:rPr lang="en-US" sz="7200" dirty="0"/>
            </a:br>
            <a:r>
              <a:rPr lang="en-US" sz="4800" dirty="0"/>
              <a:t>Public Roadmap V1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55" name="TextBox 54"/>
          <p:cNvSpPr txBox="1"/>
          <p:nvPr/>
        </p:nvSpPr>
        <p:spPr>
          <a:xfrm>
            <a:off x="635914" y="4647581"/>
            <a:ext cx="131299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This public roadmap contains basic information regarding </a:t>
            </a:r>
            <a:r>
              <a:rPr lang="en-IN" sz="3200" b="1" dirty="0"/>
              <a:t>The Lucky Golden Tree Project. </a:t>
            </a:r>
            <a:endParaRPr lang="en-IN" sz="32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The time periods mentioned here are representative and can be pre/postponed depending upon completion of sales of that particular stage.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Stage 1.3 and Stage 1.4 public roadmaps will be released accordingly.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Profits for buyers will start at S-1.2, whereas higher returns at S-1.3 and 1.4 respectively.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Detailed roadmap is one of the unlockable content for a </a:t>
            </a:r>
            <a:r>
              <a:rPr lang="en-IN" sz="3200" dirty="0" smtClean="0"/>
              <a:t>TLGT </a:t>
            </a:r>
            <a:r>
              <a:rPr lang="en-IN" sz="3200" dirty="0"/>
              <a:t>NFT holder.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8" y="695329"/>
            <a:ext cx="1985748" cy="198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7200" dirty="0" smtClean="0"/>
              <a:t>The Lucky Golden Tree NFTs</a:t>
            </a:r>
            <a:endParaRPr lang="en-IN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50020" y="5662256"/>
            <a:ext cx="5651966" cy="4023360"/>
          </a:xfrm>
        </p:spPr>
        <p:txBody>
          <a:bodyPr anchor="ctr">
            <a:noAutofit/>
          </a:bodyPr>
          <a:lstStyle/>
          <a:p>
            <a:pPr algn="just"/>
            <a:r>
              <a:rPr lang="en-IN" sz="3200" dirty="0" smtClean="0">
                <a:solidFill>
                  <a:schemeClr val="tx1"/>
                </a:solidFill>
              </a:rPr>
              <a:t>The Lucky Golden Trees is a unique collection of 11,000 NFTs aiming to create a better and profitable environment for the upcoming generations.</a:t>
            </a:r>
          </a:p>
          <a:p>
            <a:pPr algn="just"/>
            <a:r>
              <a:rPr lang="en-IN" sz="3200" dirty="0" smtClean="0">
                <a:solidFill>
                  <a:schemeClr val="tx1"/>
                </a:solidFill>
              </a:rPr>
              <a:t>This is an ecological project with goals to provide luxury and benefits  to its holders as well as the nature.</a:t>
            </a:r>
          </a:p>
          <a:p>
            <a:pPr algn="just"/>
            <a:r>
              <a:rPr lang="en-IN" sz="3200" dirty="0" smtClean="0">
                <a:solidFill>
                  <a:schemeClr val="tx1"/>
                </a:solidFill>
              </a:rPr>
              <a:t>We have planned over 30 things for the nature and have 15+ perks for our </a:t>
            </a:r>
            <a:r>
              <a:rPr lang="en-IN" sz="3200" dirty="0" smtClean="0">
                <a:solidFill>
                  <a:schemeClr val="tx1"/>
                </a:solidFill>
              </a:rPr>
              <a:t>holders i.e. lots of utility.</a:t>
            </a:r>
            <a:endParaRPr lang="en-IN" sz="3200" dirty="0" smtClean="0">
              <a:solidFill>
                <a:schemeClr val="tx1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58" y="4628130"/>
            <a:ext cx="5765834" cy="576583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0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232" y="1427275"/>
            <a:ext cx="11340000" cy="540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The Lucky Golden Tree </a:t>
            </a:r>
            <a:br>
              <a:rPr lang="en-US" sz="6600" dirty="0" smtClean="0"/>
            </a:br>
            <a:r>
              <a:rPr lang="en-US" sz="3200" dirty="0"/>
              <a:t>Timeline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grpSp>
        <p:nvGrpSpPr>
          <p:cNvPr id="10" name="Group 9" title="Milestone">
            <a:extLst>
              <a:ext uri="{FF2B5EF4-FFF2-40B4-BE49-F238E27FC236}">
                <a16:creationId xmlns:a16="http://schemas.microsoft.com/office/drawing/2014/main" id="{6BE69F2F-25E5-4E14-9BE7-F81A1FB8E199}"/>
              </a:ext>
            </a:extLst>
          </p:cNvPr>
          <p:cNvGrpSpPr/>
          <p:nvPr/>
        </p:nvGrpSpPr>
        <p:grpSpPr>
          <a:xfrm>
            <a:off x="1030727" y="6069007"/>
            <a:ext cx="2958770" cy="1427099"/>
            <a:chOff x="446364" y="3962124"/>
            <a:chExt cx="1927217" cy="890061"/>
          </a:xfrm>
        </p:grpSpPr>
        <p:grpSp>
          <p:nvGrpSpPr>
            <p:cNvPr id="5" name="Group 4" title="Milestone Text">
              <a:extLst>
                <a:ext uri="{FF2B5EF4-FFF2-40B4-BE49-F238E27FC236}">
                  <a16:creationId xmlns:a16="http://schemas.microsoft.com/office/drawing/2014/main" id="{115A178B-57C4-4B9D-B684-21A92431913E}"/>
                </a:ext>
              </a:extLst>
            </p:cNvPr>
            <p:cNvGrpSpPr/>
            <p:nvPr/>
          </p:nvGrpSpPr>
          <p:grpSpPr>
            <a:xfrm>
              <a:off x="1078799" y="4027988"/>
              <a:ext cx="1294782" cy="727511"/>
              <a:chOff x="1510892" y="3741332"/>
              <a:chExt cx="1294782" cy="727511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DD2C9D1-5E8D-4ED2-989C-330D6753B965}"/>
                  </a:ext>
                </a:extLst>
              </p:cNvPr>
              <p:cNvSpPr txBox="1"/>
              <p:nvPr/>
            </p:nvSpPr>
            <p:spPr>
              <a:xfrm>
                <a:off x="1510892" y="3741332"/>
                <a:ext cx="1294782" cy="361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Stage 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6E28C73-4CCB-4BDB-82CA-BEE3A58D33D9}"/>
                  </a:ext>
                </a:extLst>
              </p:cNvPr>
              <p:cNvSpPr txBox="1"/>
              <p:nvPr/>
            </p:nvSpPr>
            <p:spPr>
              <a:xfrm>
                <a:off x="1510892" y="4049788"/>
                <a:ext cx="1294782" cy="158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Presale &amp; Whitelisting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6E6E519-8D5B-4E7C-9E35-2BB710F5C3A8}"/>
                  </a:ext>
                </a:extLst>
              </p:cNvPr>
              <p:cNvSpPr txBox="1"/>
              <p:nvPr/>
            </p:nvSpPr>
            <p:spPr>
              <a:xfrm>
                <a:off x="1510893" y="4233106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March 2022</a:t>
                </a:r>
              </a:p>
            </p:txBody>
          </p:sp>
        </p:grpSp>
        <p:sp>
          <p:nvSpPr>
            <p:cNvPr id="113" name="Rectangle: Rounded Corners 112" title="Milestone Graphic">
              <a:extLst>
                <a:ext uri="{FF2B5EF4-FFF2-40B4-BE49-F238E27FC236}">
                  <a16:creationId xmlns:a16="http://schemas.microsoft.com/office/drawing/2014/main" id="{3BC77ADA-7AD2-4DFC-9408-57E93582FC52}"/>
                </a:ext>
              </a:extLst>
            </p:cNvPr>
            <p:cNvSpPr/>
            <p:nvPr/>
          </p:nvSpPr>
          <p:spPr>
            <a:xfrm>
              <a:off x="1063123" y="4701064"/>
              <a:ext cx="873222" cy="151121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6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446364" y="3962124"/>
              <a:ext cx="573660" cy="42238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698463" y="4054460"/>
              <a:ext cx="317206" cy="294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</a:p>
          </p:txBody>
        </p:sp>
      </p:grpSp>
      <p:cxnSp>
        <p:nvCxnSpPr>
          <p:cNvPr id="186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 flipH="1">
            <a:off x="1427334" y="6755055"/>
            <a:ext cx="48090" cy="2566683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 title="Milestone">
            <a:extLst>
              <a:ext uri="{FF2B5EF4-FFF2-40B4-BE49-F238E27FC236}">
                <a16:creationId xmlns:a16="http://schemas.microsoft.com/office/drawing/2014/main" id="{0C0EC973-1339-40A2-8A48-7E952A86C663}"/>
              </a:ext>
            </a:extLst>
          </p:cNvPr>
          <p:cNvGrpSpPr/>
          <p:nvPr/>
        </p:nvGrpSpPr>
        <p:grpSpPr>
          <a:xfrm>
            <a:off x="3837809" y="4908049"/>
            <a:ext cx="3062674" cy="1481748"/>
            <a:chOff x="3047824" y="3427793"/>
            <a:chExt cx="1921940" cy="1062539"/>
          </a:xfrm>
        </p:grpSpPr>
        <p:grpSp>
          <p:nvGrpSpPr>
            <p:cNvPr id="120" name="Group 119" title="Milestone Text">
              <a:extLst>
                <a:ext uri="{FF2B5EF4-FFF2-40B4-BE49-F238E27FC236}">
                  <a16:creationId xmlns:a16="http://schemas.microsoft.com/office/drawing/2014/main" id="{B15CF98A-C041-4C54-83E0-D6B1A0165558}"/>
                </a:ext>
              </a:extLst>
            </p:cNvPr>
            <p:cNvGrpSpPr/>
            <p:nvPr/>
          </p:nvGrpSpPr>
          <p:grpSpPr>
            <a:xfrm>
              <a:off x="3674982" y="3491556"/>
              <a:ext cx="1294782" cy="884523"/>
              <a:chOff x="2110555" y="2005165"/>
              <a:chExt cx="1294782" cy="884523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364C8657-37CD-432B-AD71-7255D32855F5}"/>
                  </a:ext>
                </a:extLst>
              </p:cNvPr>
              <p:cNvSpPr txBox="1"/>
              <p:nvPr/>
            </p:nvSpPr>
            <p:spPr>
              <a:xfrm>
                <a:off x="2110555" y="2005165"/>
                <a:ext cx="1294782" cy="361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Stage 1.2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D435BCF-D2D6-4341-809F-90860DEAC612}"/>
                  </a:ext>
                </a:extLst>
              </p:cNvPr>
              <p:cNvSpPr txBox="1"/>
              <p:nvPr/>
            </p:nvSpPr>
            <p:spPr>
              <a:xfrm>
                <a:off x="2110555" y="2313621"/>
                <a:ext cx="1294782" cy="316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Marketing &amp; Community Building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0207607D-0B96-4C68-979E-099560520B82}"/>
                  </a:ext>
                </a:extLst>
              </p:cNvPr>
              <p:cNvSpPr txBox="1"/>
              <p:nvPr/>
            </p:nvSpPr>
            <p:spPr>
              <a:xfrm>
                <a:off x="2110556" y="2653951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June 2022</a:t>
                </a:r>
              </a:p>
            </p:txBody>
          </p:sp>
        </p:grpSp>
        <p:sp>
          <p:nvSpPr>
            <p:cNvPr id="139" name="Rectangle: Rounded Corners 138" title="Milestone Graphic">
              <a:extLst>
                <a:ext uri="{FF2B5EF4-FFF2-40B4-BE49-F238E27FC236}">
                  <a16:creationId xmlns:a16="http://schemas.microsoft.com/office/drawing/2014/main" id="{96CB11CB-601A-42B3-A020-CB1A4A10F2CD}"/>
                </a:ext>
              </a:extLst>
            </p:cNvPr>
            <p:cNvSpPr/>
            <p:nvPr/>
          </p:nvSpPr>
          <p:spPr>
            <a:xfrm>
              <a:off x="3672866" y="4339211"/>
              <a:ext cx="873222" cy="15112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146" name="Graphic 145" title="Milestone Flag">
              <a:extLst>
                <a:ext uri="{FF2B5EF4-FFF2-40B4-BE49-F238E27FC236}">
                  <a16:creationId xmlns:a16="http://schemas.microsoft.com/office/drawing/2014/main" id="{DA0FB088-A89A-4C96-A231-80240F537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3047824" y="3427793"/>
              <a:ext cx="573660" cy="422383"/>
            </a:xfrm>
            <a:prstGeom prst="rect">
              <a:avLst/>
            </a:prstGeom>
          </p:spPr>
        </p:pic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99FC0FD8-D770-40A8-8D3E-98968E17FD65}"/>
                </a:ext>
              </a:extLst>
            </p:cNvPr>
            <p:cNvSpPr/>
            <p:nvPr/>
          </p:nvSpPr>
          <p:spPr>
            <a:xfrm>
              <a:off x="3295871" y="3510893"/>
              <a:ext cx="325313" cy="294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</a:p>
          </p:txBody>
        </p:sp>
      </p:grpSp>
      <p:cxnSp>
        <p:nvCxnSpPr>
          <p:cNvPr id="154" name="Straight Connector 153" title="callout lines">
            <a:extLst>
              <a:ext uri="{FF2B5EF4-FFF2-40B4-BE49-F238E27FC236}">
                <a16:creationId xmlns:a16="http://schemas.microsoft.com/office/drawing/2014/main" id="{BDE716C9-4F7D-4C14-9DD7-E104B8688070}"/>
              </a:ext>
            </a:extLst>
          </p:cNvPr>
          <p:cNvCxnSpPr>
            <a:cxnSpLocks/>
          </p:cNvCxnSpPr>
          <p:nvPr/>
        </p:nvCxnSpPr>
        <p:spPr>
          <a:xfrm>
            <a:off x="4365895" y="5537311"/>
            <a:ext cx="62890" cy="3822627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 title="callout lines">
            <a:extLst>
              <a:ext uri="{FF2B5EF4-FFF2-40B4-BE49-F238E27FC236}">
                <a16:creationId xmlns:a16="http://schemas.microsoft.com/office/drawing/2014/main" id="{975C6F4D-FEC6-41F0-80BD-1FBB84859CE0}"/>
              </a:ext>
            </a:extLst>
          </p:cNvPr>
          <p:cNvCxnSpPr>
            <a:cxnSpLocks/>
          </p:cNvCxnSpPr>
          <p:nvPr/>
        </p:nvCxnSpPr>
        <p:spPr>
          <a:xfrm>
            <a:off x="7432504" y="4188438"/>
            <a:ext cx="0" cy="5182136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 title="Milestone">
            <a:extLst>
              <a:ext uri="{FF2B5EF4-FFF2-40B4-BE49-F238E27FC236}">
                <a16:creationId xmlns:a16="http://schemas.microsoft.com/office/drawing/2014/main" id="{EF80B100-C6DD-416E-A930-C1B1D3B4E47E}"/>
              </a:ext>
            </a:extLst>
          </p:cNvPr>
          <p:cNvGrpSpPr/>
          <p:nvPr/>
        </p:nvGrpSpPr>
        <p:grpSpPr>
          <a:xfrm>
            <a:off x="10050598" y="2594799"/>
            <a:ext cx="3252861" cy="1211067"/>
            <a:chOff x="8221479" y="1034359"/>
            <a:chExt cx="2391102" cy="890227"/>
          </a:xfrm>
        </p:grpSpPr>
        <p:grpSp>
          <p:nvGrpSpPr>
            <p:cNvPr id="7" name="Group 6" title="Milestone Text">
              <a:extLst>
                <a:ext uri="{FF2B5EF4-FFF2-40B4-BE49-F238E27FC236}">
                  <a16:creationId xmlns:a16="http://schemas.microsoft.com/office/drawing/2014/main" id="{2E40B69F-E4C9-4DED-888B-1050168560DD}"/>
                </a:ext>
              </a:extLst>
            </p:cNvPr>
            <p:cNvGrpSpPr/>
            <p:nvPr/>
          </p:nvGrpSpPr>
          <p:grpSpPr>
            <a:xfrm>
              <a:off x="8838170" y="1092085"/>
              <a:ext cx="1774411" cy="727511"/>
              <a:chOff x="9170728" y="2825146"/>
              <a:chExt cx="1774411" cy="727511"/>
            </a:xfrm>
          </p:grpSpPr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6BE5CCB-4A76-4742-8A19-CAE34808F36D}"/>
                  </a:ext>
                </a:extLst>
              </p:cNvPr>
              <p:cNvSpPr txBox="1"/>
              <p:nvPr/>
            </p:nvSpPr>
            <p:spPr>
              <a:xfrm>
                <a:off x="9170729" y="2825146"/>
                <a:ext cx="1294782" cy="361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Stage 1.4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EAFDA4C0-FD56-46BA-A34A-B01849F83277}"/>
                  </a:ext>
                </a:extLst>
              </p:cNvPr>
              <p:cNvSpPr txBox="1"/>
              <p:nvPr/>
            </p:nvSpPr>
            <p:spPr>
              <a:xfrm>
                <a:off x="9170728" y="3133602"/>
                <a:ext cx="1774411" cy="1583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Grand Lucky Golden Planet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F8D4BD7B-1234-4DD0-A923-E8EC62958E91}"/>
                  </a:ext>
                </a:extLst>
              </p:cNvPr>
              <p:cNvSpPr txBox="1"/>
              <p:nvPr/>
            </p:nvSpPr>
            <p:spPr>
              <a:xfrm>
                <a:off x="9170730" y="3316920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March 2023</a:t>
                </a:r>
              </a:p>
            </p:txBody>
          </p:sp>
        </p:grpSp>
        <p:pic>
          <p:nvPicPr>
            <p:cNvPr id="187" name="Graphic 186" descr="Flag">
              <a:extLst>
                <a:ext uri="{FF2B5EF4-FFF2-40B4-BE49-F238E27FC236}">
                  <a16:creationId xmlns:a16="http://schemas.microsoft.com/office/drawing/2014/main" id="{1F84156B-17D0-4E53-9AB1-A6E7C900D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3525" t="18748" r="17129" b="44918"/>
            <a:stretch/>
          </p:blipFill>
          <p:spPr>
            <a:xfrm flipH="1">
              <a:off x="8221479" y="1034359"/>
              <a:ext cx="573660" cy="422383"/>
            </a:xfrm>
            <a:prstGeom prst="rect">
              <a:avLst/>
            </a:prstGeom>
          </p:spPr>
        </p:pic>
        <p:sp>
          <p:nvSpPr>
            <p:cNvPr id="201" name="Rectangle: Rounded Corners 200" title="Milestone Graphic">
              <a:extLst>
                <a:ext uri="{FF2B5EF4-FFF2-40B4-BE49-F238E27FC236}">
                  <a16:creationId xmlns:a16="http://schemas.microsoft.com/office/drawing/2014/main" id="{BEB4DDD6-AB2C-4534-955F-F4B380440375}"/>
                </a:ext>
              </a:extLst>
            </p:cNvPr>
            <p:cNvSpPr/>
            <p:nvPr/>
          </p:nvSpPr>
          <p:spPr>
            <a:xfrm>
              <a:off x="8842061" y="1773465"/>
              <a:ext cx="873222" cy="151121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41" name="Graphic 40" descr="Icon Checked">
              <a:extLst>
                <a:ext uri="{FF2B5EF4-FFF2-40B4-BE49-F238E27FC236}">
                  <a16:creationId xmlns:a16="http://schemas.microsoft.com/office/drawing/2014/main" id="{44C74043-5524-4C73-B3E6-8148E630A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20199" t="23238" r="22077" b="24597"/>
            <a:stretch/>
          </p:blipFill>
          <p:spPr>
            <a:xfrm>
              <a:off x="8434681" y="1086592"/>
              <a:ext cx="371215" cy="335466"/>
            </a:xfrm>
            <a:prstGeom prst="rect">
              <a:avLst/>
            </a:prstGeom>
          </p:spPr>
        </p:pic>
      </p:grpSp>
      <p:cxnSp>
        <p:nvCxnSpPr>
          <p:cNvPr id="177" name="Straight Connector 176" title="callout lines">
            <a:extLst>
              <a:ext uri="{FF2B5EF4-FFF2-40B4-BE49-F238E27FC236}">
                <a16:creationId xmlns:a16="http://schemas.microsoft.com/office/drawing/2014/main" id="{748624D8-A75F-4E91-B76D-0419E48EB017}"/>
              </a:ext>
            </a:extLst>
          </p:cNvPr>
          <p:cNvCxnSpPr>
            <a:cxnSpLocks/>
          </p:cNvCxnSpPr>
          <p:nvPr/>
        </p:nvCxnSpPr>
        <p:spPr>
          <a:xfrm>
            <a:off x="10436513" y="3230880"/>
            <a:ext cx="0" cy="630496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 descr="Year 4">
            <a:extLst>
              <a:ext uri="{FF2B5EF4-FFF2-40B4-BE49-F238E27FC236}">
                <a16:creationId xmlns:a16="http://schemas.microsoft.com/office/drawing/2014/main" id="{3918C8B4-69B8-499D-A277-18AE7198594A}"/>
              </a:ext>
            </a:extLst>
          </p:cNvPr>
          <p:cNvGrpSpPr/>
          <p:nvPr/>
        </p:nvGrpSpPr>
        <p:grpSpPr>
          <a:xfrm>
            <a:off x="114810" y="9337379"/>
            <a:ext cx="13303459" cy="2570438"/>
            <a:chOff x="8665694" y="5778006"/>
            <a:chExt cx="2866501" cy="1071556"/>
          </a:xfrm>
        </p:grpSpPr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46B7F3B1-E639-4E45-8C09-EEE9623F5744}"/>
                </a:ext>
              </a:extLst>
            </p:cNvPr>
            <p:cNvSpPr/>
            <p:nvPr/>
          </p:nvSpPr>
          <p:spPr>
            <a:xfrm>
              <a:off x="10773302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22990B42-96AA-4CDA-BEF5-915FC5414678}"/>
                </a:ext>
              </a:extLst>
            </p:cNvPr>
            <p:cNvSpPr/>
            <p:nvPr/>
          </p:nvSpPr>
          <p:spPr>
            <a:xfrm>
              <a:off x="10122723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0B111BE8-D235-4A79-B144-43953D0D52B3}"/>
                </a:ext>
              </a:extLst>
            </p:cNvPr>
            <p:cNvSpPr/>
            <p:nvPr/>
          </p:nvSpPr>
          <p:spPr>
            <a:xfrm>
              <a:off x="9475478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04E8807B-9D7A-452A-B3FB-3E2BE3E94F86}"/>
                </a:ext>
              </a:extLst>
            </p:cNvPr>
            <p:cNvSpPr/>
            <p:nvPr/>
          </p:nvSpPr>
          <p:spPr>
            <a:xfrm>
              <a:off x="8822434" y="6037620"/>
              <a:ext cx="256014" cy="2560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8665694" y="6613825"/>
              <a:ext cx="569010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2022</a:t>
              </a:r>
            </a:p>
          </p:txBody>
        </p:sp>
        <p:cxnSp>
          <p:nvCxnSpPr>
            <p:cNvPr id="168" name="Straight Connector 167" title="q lines">
              <a:extLst>
                <a:ext uri="{FF2B5EF4-FFF2-40B4-BE49-F238E27FC236}">
                  <a16:creationId xmlns:a16="http://schemas.microsoft.com/office/drawing/2014/main" id="{8E9F4AD8-209B-4EEC-A9BA-70788AD0F9CD}"/>
                </a:ext>
              </a:extLst>
            </p:cNvPr>
            <p:cNvCxnSpPr>
              <a:cxnSpLocks/>
            </p:cNvCxnSpPr>
            <p:nvPr/>
          </p:nvCxnSpPr>
          <p:spPr>
            <a:xfrm>
              <a:off x="10889715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 title="q lines">
              <a:extLst>
                <a:ext uri="{FF2B5EF4-FFF2-40B4-BE49-F238E27FC236}">
                  <a16:creationId xmlns:a16="http://schemas.microsoft.com/office/drawing/2014/main" id="{50ED100A-CA03-4917-8145-C5BDF28B1587}"/>
                </a:ext>
              </a:extLst>
            </p:cNvPr>
            <p:cNvCxnSpPr>
              <a:cxnSpLocks/>
            </p:cNvCxnSpPr>
            <p:nvPr/>
          </p:nvCxnSpPr>
          <p:spPr>
            <a:xfrm>
              <a:off x="9595158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8958866" y="6375798"/>
              <a:ext cx="2573329" cy="16485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11F0B67-8314-4DF8-99E7-108753641C77}"/>
                </a:ext>
              </a:extLst>
            </p:cNvPr>
            <p:cNvSpPr txBox="1"/>
            <p:nvPr/>
          </p:nvSpPr>
          <p:spPr>
            <a:xfrm>
              <a:off x="88437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Level 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AA83CD7-1992-4845-9916-79B3A6737423}"/>
                </a:ext>
              </a:extLst>
            </p:cNvPr>
            <p:cNvSpPr txBox="1"/>
            <p:nvPr/>
          </p:nvSpPr>
          <p:spPr>
            <a:xfrm>
              <a:off x="94912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Level 2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F2B6738-A856-4DBF-B465-BC5964B0D7BC}"/>
                </a:ext>
              </a:extLst>
            </p:cNvPr>
            <p:cNvSpPr txBox="1"/>
            <p:nvPr/>
          </p:nvSpPr>
          <p:spPr>
            <a:xfrm>
              <a:off x="101386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Level 3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941D233-C1E8-47A4-83C7-CEDB158017C3}"/>
                </a:ext>
              </a:extLst>
            </p:cNvPr>
            <p:cNvSpPr txBox="1"/>
            <p:nvPr/>
          </p:nvSpPr>
          <p:spPr>
            <a:xfrm>
              <a:off x="107861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Level4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19" name="Straight Connector 118" title="q lines">
              <a:extLst>
                <a:ext uri="{FF2B5EF4-FFF2-40B4-BE49-F238E27FC236}">
                  <a16:creationId xmlns:a16="http://schemas.microsoft.com/office/drawing/2014/main" id="{B2F5D208-76CB-4E99-B318-4CFFE5BABDD1}"/>
                </a:ext>
              </a:extLst>
            </p:cNvPr>
            <p:cNvCxnSpPr>
              <a:cxnSpLocks/>
            </p:cNvCxnSpPr>
            <p:nvPr/>
          </p:nvCxnSpPr>
          <p:spPr>
            <a:xfrm>
              <a:off x="8947876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 title="q lines">
              <a:extLst>
                <a:ext uri="{FF2B5EF4-FFF2-40B4-BE49-F238E27FC236}">
                  <a16:creationId xmlns:a16="http://schemas.microsoft.com/office/drawing/2014/main" id="{B7494A14-757D-4771-B974-AF9C4A42FDE7}"/>
                </a:ext>
              </a:extLst>
            </p:cNvPr>
            <p:cNvCxnSpPr>
              <a:cxnSpLocks/>
            </p:cNvCxnSpPr>
            <p:nvPr/>
          </p:nvCxnSpPr>
          <p:spPr>
            <a:xfrm>
              <a:off x="10242440" y="577800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 descr="Time lin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</p:cNvCxnSpPr>
          <p:nvPr/>
        </p:nvCxnSpPr>
        <p:spPr>
          <a:xfrm flipH="1">
            <a:off x="12739766" y="9077751"/>
            <a:ext cx="13921" cy="1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17" y="8026403"/>
            <a:ext cx="1199644" cy="1660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36" y="8310384"/>
            <a:ext cx="1885294" cy="13734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0829" y="7875643"/>
            <a:ext cx="2487360" cy="12436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20" y="6147944"/>
            <a:ext cx="3586547" cy="3586547"/>
          </a:xfrm>
          <a:prstGeom prst="rect">
            <a:avLst/>
          </a:prstGeom>
        </p:spPr>
      </p:pic>
      <p:grpSp>
        <p:nvGrpSpPr>
          <p:cNvPr id="83" name="Group 82" title="Milestone">
            <a:extLst>
              <a:ext uri="{FF2B5EF4-FFF2-40B4-BE49-F238E27FC236}">
                <a16:creationId xmlns:a16="http://schemas.microsoft.com/office/drawing/2014/main" id="{4ACC178D-DE1C-476D-BD2B-DDD03D3DC824}"/>
              </a:ext>
            </a:extLst>
          </p:cNvPr>
          <p:cNvGrpSpPr/>
          <p:nvPr/>
        </p:nvGrpSpPr>
        <p:grpSpPr>
          <a:xfrm>
            <a:off x="7091404" y="3496229"/>
            <a:ext cx="2614511" cy="1289487"/>
            <a:chOff x="5653543" y="3048963"/>
            <a:chExt cx="1921866" cy="894504"/>
          </a:xfrm>
        </p:grpSpPr>
        <p:grpSp>
          <p:nvGrpSpPr>
            <p:cNvPr id="84" name="Group 83" title="Milestone Text">
              <a:extLst>
                <a:ext uri="{FF2B5EF4-FFF2-40B4-BE49-F238E27FC236}">
                  <a16:creationId xmlns:a16="http://schemas.microsoft.com/office/drawing/2014/main" id="{9C021FC8-E21C-449A-BF58-8B0A19ABB84F}"/>
                </a:ext>
              </a:extLst>
            </p:cNvPr>
            <p:cNvGrpSpPr/>
            <p:nvPr/>
          </p:nvGrpSpPr>
          <p:grpSpPr>
            <a:xfrm>
              <a:off x="6280627" y="3108996"/>
              <a:ext cx="1294782" cy="727511"/>
              <a:chOff x="2110555" y="2162177"/>
              <a:chExt cx="1294782" cy="727511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0DC6BE6-5DF7-410B-BE5E-F673AF7AE5AE}"/>
                  </a:ext>
                </a:extLst>
              </p:cNvPr>
              <p:cNvSpPr txBox="1"/>
              <p:nvPr/>
            </p:nvSpPr>
            <p:spPr>
              <a:xfrm>
                <a:off x="2110555" y="2162177"/>
                <a:ext cx="1294782" cy="36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Stage 1.3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2110555" y="2470633"/>
                <a:ext cx="1294782" cy="1494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TLGTVerse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&amp; Ecology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F387823-885E-4A41-A4D0-57E943BD93E7}"/>
                  </a:ext>
                </a:extLst>
              </p:cNvPr>
              <p:cNvSpPr txBox="1"/>
              <p:nvPr/>
            </p:nvSpPr>
            <p:spPr>
              <a:xfrm>
                <a:off x="2110556" y="2653951"/>
                <a:ext cx="1294781" cy="2357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September 2022</a:t>
                </a:r>
              </a:p>
            </p:txBody>
          </p:sp>
        </p:grpSp>
        <p:sp>
          <p:nvSpPr>
            <p:cNvPr id="85" name="Rectangle: Rounded Corners 198" title="Milestone Graphic">
              <a:extLst>
                <a:ext uri="{FF2B5EF4-FFF2-40B4-BE49-F238E27FC236}">
                  <a16:creationId xmlns:a16="http://schemas.microsoft.com/office/drawing/2014/main" id="{EED5FFAD-AAB2-4E26-9CF2-CC5E610EB133}"/>
                </a:ext>
              </a:extLst>
            </p:cNvPr>
            <p:cNvSpPr/>
            <p:nvPr/>
          </p:nvSpPr>
          <p:spPr>
            <a:xfrm>
              <a:off x="6257081" y="3792346"/>
              <a:ext cx="873222" cy="15112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86" name="Graphic 201" title="Milestone Flag">
              <a:extLst>
                <a:ext uri="{FF2B5EF4-FFF2-40B4-BE49-F238E27FC236}">
                  <a16:creationId xmlns:a16="http://schemas.microsoft.com/office/drawing/2014/main" id="{347C8125-CF6B-45E2-9570-6B05979E8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5653543" y="3048963"/>
              <a:ext cx="573660" cy="422383"/>
            </a:xfrm>
            <a:prstGeom prst="rect">
              <a:avLst/>
            </a:prstGeom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E2D369F-E989-4CE7-BFD8-515126BA2C6B}"/>
                </a:ext>
              </a:extLst>
            </p:cNvPr>
            <p:cNvSpPr/>
            <p:nvPr/>
          </p:nvSpPr>
          <p:spPr>
            <a:xfrm>
              <a:off x="5906891" y="3141299"/>
              <a:ext cx="314709" cy="294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47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964" y="1430784"/>
            <a:ext cx="9875520" cy="498764"/>
          </a:xfrm>
        </p:spPr>
        <p:txBody>
          <a:bodyPr>
            <a:noAutofit/>
          </a:bodyPr>
          <a:lstStyle/>
          <a:p>
            <a:r>
              <a:rPr lang="en-IN" sz="9600" dirty="0" smtClean="0"/>
              <a:t>Stage 1.1</a:t>
            </a:r>
            <a:endParaRPr lang="en-IN" sz="9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32630"/>
              </p:ext>
            </p:extLst>
          </p:nvPr>
        </p:nvGraphicFramePr>
        <p:xfrm>
          <a:off x="1303964" y="4268788"/>
          <a:ext cx="11793871" cy="5791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08719">
                  <a:extLst>
                    <a:ext uri="{9D8B030D-6E8A-4147-A177-3AD203B41FA5}">
                      <a16:colId xmlns:a16="http://schemas.microsoft.com/office/drawing/2014/main" val="1357526545"/>
                    </a:ext>
                  </a:extLst>
                </a:gridCol>
                <a:gridCol w="8309319">
                  <a:extLst>
                    <a:ext uri="{9D8B030D-6E8A-4147-A177-3AD203B41FA5}">
                      <a16:colId xmlns:a16="http://schemas.microsoft.com/office/drawing/2014/main" val="3063105293"/>
                    </a:ext>
                  </a:extLst>
                </a:gridCol>
                <a:gridCol w="2175833">
                  <a:extLst>
                    <a:ext uri="{9D8B030D-6E8A-4147-A177-3AD203B41FA5}">
                      <a16:colId xmlns:a16="http://schemas.microsoft.com/office/drawing/2014/main" val="456064800"/>
                    </a:ext>
                  </a:extLst>
                </a:gridCol>
              </a:tblGrid>
              <a:tr h="57335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S. No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Aim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Difficulty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29957"/>
                  </a:ext>
                </a:extLst>
              </a:tr>
              <a:tr h="57335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1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Website Level 1 Launch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Medium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707859"/>
                  </a:ext>
                </a:extLst>
              </a:tr>
              <a:tr h="57335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2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Newsletter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Easy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00740"/>
                  </a:ext>
                </a:extLst>
              </a:tr>
              <a:tr h="57335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3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5 ETH worth</a:t>
                      </a:r>
                      <a:r>
                        <a:rPr lang="en-IN" sz="3200" baseline="0" dirty="0" smtClean="0"/>
                        <a:t> </a:t>
                      </a:r>
                      <a:r>
                        <a:rPr lang="en-IN" sz="3200" dirty="0" smtClean="0"/>
                        <a:t>NFTs</a:t>
                      </a:r>
                      <a:r>
                        <a:rPr lang="en-IN" sz="3200" baseline="0" dirty="0" smtClean="0"/>
                        <a:t> Public Giveaway*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Easy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828219"/>
                  </a:ext>
                </a:extLst>
              </a:tr>
              <a:tr h="57335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4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Setup of multiple social media profiles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Easy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728547"/>
                  </a:ext>
                </a:extLst>
              </a:tr>
              <a:tr h="57335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5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T-shirt/Merchandise/$500</a:t>
                      </a:r>
                      <a:r>
                        <a:rPr lang="en-IN" sz="3200" baseline="0" dirty="0" smtClean="0"/>
                        <a:t> Giveaway**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Medium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22397"/>
                  </a:ext>
                </a:extLst>
              </a:tr>
              <a:tr h="57335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6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Team Building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Hard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00124"/>
                  </a:ext>
                </a:extLst>
              </a:tr>
              <a:tr h="57335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7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Marketing Level</a:t>
                      </a:r>
                      <a:r>
                        <a:rPr lang="en-IN" sz="3200" baseline="0" dirty="0" smtClean="0"/>
                        <a:t> </a:t>
                      </a:r>
                      <a:r>
                        <a:rPr lang="en-IN" sz="3200" dirty="0" smtClean="0"/>
                        <a:t>2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Medium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953387"/>
                  </a:ext>
                </a:extLst>
              </a:tr>
              <a:tr h="57335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8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Community Airdrop</a:t>
                      </a:r>
                      <a:r>
                        <a:rPr lang="en-IN" sz="3200" baseline="0" dirty="0" smtClean="0"/>
                        <a:t> and Awards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Easy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270146"/>
                  </a:ext>
                </a:extLst>
              </a:tr>
              <a:tr h="573350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9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Community conference</a:t>
                      </a:r>
                      <a:r>
                        <a:rPr lang="en-IN" sz="3200" baseline="0" dirty="0" smtClean="0"/>
                        <a:t> and Parties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Lovely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6837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9074164" y="1061452"/>
            <a:ext cx="4407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#1-100</a:t>
            </a:r>
          </a:p>
          <a:p>
            <a:r>
              <a:rPr lang="en-IN" sz="2800" dirty="0"/>
              <a:t>NFT Launch : March 1, 2022</a:t>
            </a:r>
          </a:p>
          <a:p>
            <a:r>
              <a:rPr lang="en-IN" sz="2800" dirty="0"/>
              <a:t>Stage Deadline : May, 2022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398129" y="13451941"/>
            <a:ext cx="4973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* 50 NFTs with a total price of 5 ETH (S-1.4).</a:t>
            </a:r>
          </a:p>
          <a:p>
            <a:r>
              <a:rPr lang="en-IN" sz="1600" dirty="0"/>
              <a:t>** One of the 3 to be elected by the community</a:t>
            </a:r>
            <a:r>
              <a:rPr lang="en-IN" sz="1600" dirty="0" smtClean="0"/>
              <a:t>.</a:t>
            </a:r>
            <a:endParaRPr lang="en-IN" sz="1600" dirty="0"/>
          </a:p>
        </p:txBody>
      </p:sp>
      <p:sp>
        <p:nvSpPr>
          <p:cNvPr id="8" name="Rectangle 7"/>
          <p:cNvSpPr/>
          <p:nvPr/>
        </p:nvSpPr>
        <p:spPr>
          <a:xfrm>
            <a:off x="1303964" y="2683781"/>
            <a:ext cx="343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Presale &amp; Whitelisting</a:t>
            </a:r>
          </a:p>
        </p:txBody>
      </p:sp>
    </p:spTree>
    <p:extLst>
      <p:ext uri="{BB962C8B-B14F-4D97-AF65-F5344CB8AC3E}">
        <p14:creationId xmlns:p14="http://schemas.microsoft.com/office/powerpoint/2010/main" val="27276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214026"/>
              </p:ext>
            </p:extLst>
          </p:nvPr>
        </p:nvGraphicFramePr>
        <p:xfrm>
          <a:off x="1306044" y="4305570"/>
          <a:ext cx="11791791" cy="63703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08489">
                  <a:extLst>
                    <a:ext uri="{9D8B030D-6E8A-4147-A177-3AD203B41FA5}">
                      <a16:colId xmlns:a16="http://schemas.microsoft.com/office/drawing/2014/main" val="1357526545"/>
                    </a:ext>
                  </a:extLst>
                </a:gridCol>
                <a:gridCol w="8307853">
                  <a:extLst>
                    <a:ext uri="{9D8B030D-6E8A-4147-A177-3AD203B41FA5}">
                      <a16:colId xmlns:a16="http://schemas.microsoft.com/office/drawing/2014/main" val="3063105293"/>
                    </a:ext>
                  </a:extLst>
                </a:gridCol>
                <a:gridCol w="2175449">
                  <a:extLst>
                    <a:ext uri="{9D8B030D-6E8A-4147-A177-3AD203B41FA5}">
                      <a16:colId xmlns:a16="http://schemas.microsoft.com/office/drawing/2014/main" val="456064800"/>
                    </a:ext>
                  </a:extLst>
                </a:gridCol>
              </a:tblGrid>
              <a:tr h="578403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S. No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Aim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Difficulty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29957"/>
                  </a:ext>
                </a:extLst>
              </a:tr>
              <a:tr h="578403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1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Official</a:t>
                      </a:r>
                      <a:r>
                        <a:rPr lang="en-IN" sz="3200" baseline="0" dirty="0" smtClean="0"/>
                        <a:t> Merchandise Store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Hard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707859"/>
                  </a:ext>
                </a:extLst>
              </a:tr>
              <a:tr h="578403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2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Digital Bi-Weekly</a:t>
                      </a:r>
                      <a:r>
                        <a:rPr lang="en-IN" sz="3200" baseline="0" dirty="0" smtClean="0"/>
                        <a:t> Magazine Launch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Medium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00740"/>
                  </a:ext>
                </a:extLst>
              </a:tr>
              <a:tr h="578403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3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Influencer Partnerships Level 1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Easy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828219"/>
                  </a:ext>
                </a:extLst>
              </a:tr>
              <a:tr h="578403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4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Social Works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Medium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728547"/>
                  </a:ext>
                </a:extLst>
              </a:tr>
              <a:tr h="578403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5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TLGT DAO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Medium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622397"/>
                  </a:ext>
                </a:extLst>
              </a:tr>
              <a:tr h="578403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6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Building</a:t>
                      </a:r>
                      <a:r>
                        <a:rPr lang="en-IN" sz="3200" baseline="0" dirty="0" smtClean="0"/>
                        <a:t> Development and Management Team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Hard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00124"/>
                  </a:ext>
                </a:extLst>
              </a:tr>
              <a:tr h="578403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7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Marketing Level 3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Medium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953387"/>
                  </a:ext>
                </a:extLst>
              </a:tr>
              <a:tr h="578403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8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Community and Public Airdrop</a:t>
                      </a:r>
                      <a:r>
                        <a:rPr lang="en-IN" sz="3200" baseline="0" dirty="0" smtClean="0"/>
                        <a:t> and Awards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Easy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270146"/>
                  </a:ext>
                </a:extLst>
              </a:tr>
              <a:tr h="578403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9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Community conference</a:t>
                      </a:r>
                      <a:r>
                        <a:rPr lang="en-IN" sz="3200" baseline="0" dirty="0" smtClean="0"/>
                        <a:t> and Party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Lovely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683725"/>
                  </a:ext>
                </a:extLst>
              </a:tr>
              <a:tr h="578403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10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LGT Verse Concept Launch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Medium</a:t>
                      </a:r>
                      <a:endParaRPr lang="en-IN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34635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964" y="1430784"/>
            <a:ext cx="9875520" cy="498764"/>
          </a:xfrm>
        </p:spPr>
        <p:txBody>
          <a:bodyPr>
            <a:noAutofit/>
          </a:bodyPr>
          <a:lstStyle/>
          <a:p>
            <a:r>
              <a:rPr lang="en-IN" sz="9600" dirty="0" smtClean="0"/>
              <a:t>Stage 1.2</a:t>
            </a:r>
            <a:endParaRPr lang="en-IN" sz="9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074164" y="1061452"/>
            <a:ext cx="4899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#101-1000</a:t>
            </a:r>
          </a:p>
          <a:p>
            <a:r>
              <a:rPr lang="en-IN" sz="2800" dirty="0"/>
              <a:t>NFT Launch : May, 2022</a:t>
            </a:r>
          </a:p>
          <a:p>
            <a:r>
              <a:rPr lang="en-IN" sz="2800" dirty="0"/>
              <a:t>Stage Deadline : August, 2022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3964" y="2722784"/>
            <a:ext cx="5355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Marketing &amp; Community Building</a:t>
            </a:r>
          </a:p>
        </p:txBody>
      </p:sp>
    </p:spTree>
    <p:extLst>
      <p:ext uri="{BB962C8B-B14F-4D97-AF65-F5344CB8AC3E}">
        <p14:creationId xmlns:p14="http://schemas.microsoft.com/office/powerpoint/2010/main" val="2231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964" y="1430784"/>
            <a:ext cx="9875520" cy="498764"/>
          </a:xfrm>
        </p:spPr>
        <p:txBody>
          <a:bodyPr>
            <a:noAutofit/>
          </a:bodyPr>
          <a:lstStyle/>
          <a:p>
            <a:r>
              <a:rPr lang="en-IN" sz="9600" dirty="0" smtClean="0"/>
              <a:t>Stage 1.3</a:t>
            </a:r>
            <a:endParaRPr lang="en-IN" sz="9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074164" y="1061452"/>
            <a:ext cx="4899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#1001-5000</a:t>
            </a:r>
          </a:p>
          <a:p>
            <a:r>
              <a:rPr lang="en-IN" sz="2800" dirty="0"/>
              <a:t>NFT Launch : July, 2022</a:t>
            </a:r>
          </a:p>
          <a:p>
            <a:r>
              <a:rPr lang="en-IN" sz="2800" dirty="0"/>
              <a:t>Stage Deadline : Feb, 2023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2242" y="7641403"/>
            <a:ext cx="9875520" cy="498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799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9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9600" dirty="0" smtClean="0"/>
              <a:t>Stage 1.4</a:t>
            </a:r>
            <a:endParaRPr lang="en-IN" sz="9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9062442" y="7272071"/>
            <a:ext cx="4899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#5001-11000</a:t>
            </a:r>
          </a:p>
          <a:p>
            <a:r>
              <a:rPr lang="en-IN" sz="2800" dirty="0"/>
              <a:t>NFT Launch : September, 2022</a:t>
            </a:r>
          </a:p>
          <a:p>
            <a:r>
              <a:rPr lang="en-IN" sz="2800" dirty="0"/>
              <a:t>Stage Deadline : October, 2023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91422" y="3994251"/>
            <a:ext cx="98286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Difficulty of this level is rated </a:t>
            </a:r>
            <a:r>
              <a:rPr lang="en-IN" sz="3200" b="1" dirty="0"/>
              <a:t>Hard</a:t>
            </a:r>
            <a:r>
              <a:rPr lang="en-IN" sz="3200" dirty="0"/>
              <a:t> on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This stage road map is available for NFT holders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Public version will be released upon completion of Stage 1.2 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1422" y="9953737"/>
            <a:ext cx="98286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Difficulty of this level is rated </a:t>
            </a:r>
            <a:r>
              <a:rPr lang="en-IN" sz="3200" b="1" dirty="0"/>
              <a:t>Very Hard</a:t>
            </a:r>
            <a:r>
              <a:rPr lang="en-IN" sz="3200" dirty="0"/>
              <a:t> on average.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This stage road map is available for NFT holders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200" dirty="0"/>
              <a:t>Public version will be released after the release of roadmap of Stage 1.3.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2242" y="2574723"/>
            <a:ext cx="3372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TLGT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Verse,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Ecology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2242" y="8931319"/>
            <a:ext cx="4889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Grand Lucky Golden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Planet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Title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322" y="1688203"/>
            <a:ext cx="11340000" cy="540000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The Lucky Golden Tree </a:t>
            </a:r>
            <a:br>
              <a:rPr lang="en-US" sz="7200" dirty="0"/>
            </a:br>
            <a:r>
              <a:rPr lang="en-US" sz="4800" dirty="0"/>
              <a:t>Public Roadmap V1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The Lucky Golden Tree Public Roadmap V1</a:t>
            </a:r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8" y="695329"/>
            <a:ext cx="1985748" cy="1985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4" y="12553839"/>
            <a:ext cx="481636" cy="481636"/>
          </a:xfrm>
          <a:prstGeom prst="rect">
            <a:avLst/>
          </a:prstGeom>
        </p:spPr>
      </p:pic>
      <p:pic>
        <p:nvPicPr>
          <p:cNvPr id="2050" name="Picture 2" descr="https://external-content.duckduckgo.com/iu/?u=https%3A%2F%2Fclipart.info%2Fimages%2Fccovers%2F1559063342instagram-Logo-PNG-Transparent-Background.png&amp;f=1&amp;nofb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95" y="12553840"/>
            <a:ext cx="479601" cy="4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267" y="12551803"/>
            <a:ext cx="479601" cy="4796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58841" y="12606937"/>
            <a:ext cx="1855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@</a:t>
            </a:r>
            <a:r>
              <a:rPr lang="en-IN" sz="2400" dirty="0" err="1"/>
              <a:t>TLGTree</a:t>
            </a:r>
            <a:endParaRPr lang="en-IN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7757496" y="12606937"/>
            <a:ext cx="332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@</a:t>
            </a:r>
            <a:r>
              <a:rPr lang="en-IN" sz="2400" dirty="0" err="1"/>
              <a:t>TheLuckyGoldenTree</a:t>
            </a:r>
            <a:endParaRPr lang="en-IN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11566868" y="12598837"/>
            <a:ext cx="332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@</a:t>
            </a:r>
            <a:r>
              <a:rPr lang="en-IN" sz="2400" dirty="0" err="1"/>
              <a:t>TLGTree</a:t>
            </a:r>
            <a:endParaRPr lang="en-IN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86944" y="12606937"/>
            <a:ext cx="339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discord.gg/TR2b7cCKuX</a:t>
            </a:r>
            <a:endParaRPr lang="en-IN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21922" y="6113990"/>
            <a:ext cx="99579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800" dirty="0"/>
              <a:t>Thank You</a:t>
            </a:r>
            <a:endParaRPr lang="en-IN" sz="138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53308" y="11370702"/>
            <a:ext cx="11295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dirty="0"/>
              <a:t>For partnership and queries mail to: </a:t>
            </a:r>
            <a:r>
              <a:rPr lang="en-IN" sz="2800" dirty="0">
                <a:solidFill>
                  <a:schemeClr val="accent1"/>
                </a:solidFill>
              </a:rPr>
              <a:t>theluckygoldentree@gmail.com</a:t>
            </a:r>
          </a:p>
        </p:txBody>
      </p:sp>
    </p:spTree>
    <p:extLst>
      <p:ext uri="{BB962C8B-B14F-4D97-AF65-F5344CB8AC3E}">
        <p14:creationId xmlns:p14="http://schemas.microsoft.com/office/powerpoint/2010/main" val="30293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1443</TotalTime>
  <Words>596</Words>
  <Application>Microsoft Office PowerPoint</Application>
  <PresentationFormat>Custom</PresentationFormat>
  <Paragraphs>140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Basis</vt:lpstr>
      <vt:lpstr>The Lucky Golden Tree   Public Roadmap V1</vt:lpstr>
      <vt:lpstr>The Lucky Golden Tree  Public Roadmap V1</vt:lpstr>
      <vt:lpstr>The Lucky Golden Tree NFTs</vt:lpstr>
      <vt:lpstr>The Lucky Golden Tree  Timeline</vt:lpstr>
      <vt:lpstr>Stage 1.1</vt:lpstr>
      <vt:lpstr>Stage 1.2</vt:lpstr>
      <vt:lpstr>Stage 1.3</vt:lpstr>
      <vt:lpstr>The Lucky Golden Tree  Public Roadmap V1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Lucky Golden Tree  Public Roadmap V1</dc:title>
  <dc:creator>Swarn Shauryam Swarnkar</dc:creator>
  <cp:lastModifiedBy>Swarn Shauryam Swarnkar</cp:lastModifiedBy>
  <cp:revision>11</cp:revision>
  <dcterms:created xsi:type="dcterms:W3CDTF">2022-02-03T08:13:41Z</dcterms:created>
  <dcterms:modified xsi:type="dcterms:W3CDTF">2022-02-04T17:21:37Z</dcterms:modified>
</cp:coreProperties>
</file>